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735763" cy="9866313"/>
  <p:embeddedFontLst>
    <p:embeddedFont>
      <p:font typeface="Futura Ultra-Bold" panose="020B0600070205080204" charset="0"/>
      <p:regular r:id="rId17"/>
    </p:embeddedFont>
    <p:embeddedFont>
      <p:font typeface="メイリオ" panose="020B0604030504040204" pitchFamily="50" charset="-128"/>
      <p:regular r:id="rId18"/>
      <p:bold r:id="rId19"/>
      <p:italic r:id="rId20"/>
      <p:boldItalic r:id="rId21"/>
    </p:embeddedFont>
    <p:embeddedFont>
      <p:font typeface="游ゴシック" panose="020B0400000000000000" pitchFamily="50" charset="-128"/>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8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5F14E1-8180-47A2-0D80-EB4097E29BAE}"/>
              </a:ext>
            </a:extLst>
          </p:cNvPr>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78329C3-3618-9C78-A501-58357E84E398}"/>
              </a:ext>
            </a:extLst>
          </p:cNvPr>
          <p:cNvSpPr>
            <a:spLocks noGrp="1"/>
          </p:cNvSpPr>
          <p:nvPr>
            <p:ph type="dt" sz="quarter" idx="1"/>
          </p:nvPr>
        </p:nvSpPr>
        <p:spPr>
          <a:xfrm>
            <a:off x="3815375" y="0"/>
            <a:ext cx="2918830" cy="495029"/>
          </a:xfrm>
          <a:prstGeom prst="rect">
            <a:avLst/>
          </a:prstGeom>
        </p:spPr>
        <p:txBody>
          <a:bodyPr vert="horz" lIns="90763" tIns="45382" rIns="90763" bIns="45382" rtlCol="0"/>
          <a:lstStyle>
            <a:lvl1pPr algn="r">
              <a:defRPr sz="1200"/>
            </a:lvl1pPr>
          </a:lstStyle>
          <a:p>
            <a:fld id="{E9963303-F941-45C9-8C86-030906F609B4}" type="datetimeFigureOut">
              <a:rPr kumimoji="1" lang="ja-JP" altLang="en-US" smtClean="0"/>
              <a:t>2025/4/3</a:t>
            </a:fld>
            <a:endParaRPr kumimoji="1" lang="ja-JP" altLang="en-US"/>
          </a:p>
        </p:txBody>
      </p:sp>
      <p:sp>
        <p:nvSpPr>
          <p:cNvPr id="4" name="フッター プレースホルダー 3">
            <a:extLst>
              <a:ext uri="{FF2B5EF4-FFF2-40B4-BE49-F238E27FC236}">
                <a16:creationId xmlns:a16="http://schemas.microsoft.com/office/drawing/2014/main" id="{45AA1A6F-1CD0-FAC4-D6A5-6FC1FE178196}"/>
              </a:ext>
            </a:extLst>
          </p:cNvPr>
          <p:cNvSpPr>
            <a:spLocks noGrp="1"/>
          </p:cNvSpPr>
          <p:nvPr>
            <p:ph type="ftr" sz="quarter" idx="2"/>
          </p:nvPr>
        </p:nvSpPr>
        <p:spPr>
          <a:xfrm>
            <a:off x="1" y="9371286"/>
            <a:ext cx="2918830" cy="495028"/>
          </a:xfrm>
          <a:prstGeom prst="rect">
            <a:avLst/>
          </a:prstGeom>
        </p:spPr>
        <p:txBody>
          <a:bodyPr vert="horz" lIns="90763" tIns="45382" rIns="90763" bIns="45382"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22560FF-A82F-100A-8B8A-D0D267FEEA1F}"/>
              </a:ext>
            </a:extLst>
          </p:cNvPr>
          <p:cNvSpPr>
            <a:spLocks noGrp="1"/>
          </p:cNvSpPr>
          <p:nvPr>
            <p:ph type="sldNum" sz="quarter" idx="3"/>
          </p:nvPr>
        </p:nvSpPr>
        <p:spPr>
          <a:xfrm>
            <a:off x="3815375" y="9371286"/>
            <a:ext cx="2918830" cy="495028"/>
          </a:xfrm>
          <a:prstGeom prst="rect">
            <a:avLst/>
          </a:prstGeom>
        </p:spPr>
        <p:txBody>
          <a:bodyPr vert="horz" lIns="90763" tIns="45382" rIns="90763" bIns="45382" rtlCol="0" anchor="b"/>
          <a:lstStyle>
            <a:lvl1pPr algn="r">
              <a:defRPr sz="1200"/>
            </a:lvl1pPr>
          </a:lstStyle>
          <a:p>
            <a:fld id="{F16D4FBB-E2B0-4AF7-9B4D-47C0D911A274}" type="slidenum">
              <a:rPr kumimoji="1" lang="ja-JP" altLang="en-US" smtClean="0"/>
              <a:t>‹#›</a:t>
            </a:fld>
            <a:endParaRPr kumimoji="1" lang="ja-JP" altLang="en-US"/>
          </a:p>
        </p:txBody>
      </p:sp>
    </p:spTree>
    <p:extLst>
      <p:ext uri="{BB962C8B-B14F-4D97-AF65-F5344CB8AC3E}">
        <p14:creationId xmlns:p14="http://schemas.microsoft.com/office/powerpoint/2010/main" val="2449736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5029"/>
          </a:xfrm>
          <a:prstGeom prst="rect">
            <a:avLst/>
          </a:prstGeom>
        </p:spPr>
        <p:txBody>
          <a:bodyPr vert="horz" lIns="90763" tIns="45382" rIns="90763" bIns="45382" rtlCol="0"/>
          <a:lstStyle>
            <a:lvl1pPr algn="r">
              <a:defRPr sz="1200"/>
            </a:lvl1pPr>
          </a:lstStyle>
          <a:p>
            <a:fld id="{DB4738CE-5885-4613-BC79-BA680442B1F2}" type="datetimeFigureOut">
              <a:rPr kumimoji="1" lang="ja-JP" altLang="en-US" smtClean="0"/>
              <a:t>2025/4/3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63" tIns="45382" rIns="90763" bIns="45382"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763" tIns="45382" rIns="90763" bIns="453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200"/>
            </a:lvl1pPr>
          </a:lstStyle>
          <a:p>
            <a:fld id="{77EE621F-74BC-411E-89C2-FFC9AF622AC6}" type="slidenum">
              <a:rPr kumimoji="1" lang="ja-JP" altLang="en-US" smtClean="0"/>
              <a:t>‹#›</a:t>
            </a:fld>
            <a:endParaRPr kumimoji="1" lang="ja-JP" altLang="en-US"/>
          </a:p>
        </p:txBody>
      </p:sp>
    </p:spTree>
    <p:extLst>
      <p:ext uri="{BB962C8B-B14F-4D97-AF65-F5344CB8AC3E}">
        <p14:creationId xmlns:p14="http://schemas.microsoft.com/office/powerpoint/2010/main" val="32824529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280324-7195-46C6-BA0F-81ED96625695}" type="datetime1">
              <a:rPr lang="en-US" altLang="ja-JP"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7A1273-15B7-4410-A61A-8A89716401EE}" type="datetime1">
              <a:rPr lang="en-US" altLang="ja-JP"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7F98F-68E7-4204-80B4-85D4CCF11A65}" type="datetime1">
              <a:rPr lang="en-US" altLang="ja-JP"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AE311-B45F-4ECA-9536-2D6B4167E7A5}" type="datetime1">
              <a:rPr lang="en-US" altLang="ja-JP"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574645-1BD7-4B2E-9496-1E871FD4DE47}" type="datetime1">
              <a:rPr lang="en-US" altLang="ja-JP"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3BD907-8EEB-4654-B1CA-9C13BAA93A02}" type="datetime1">
              <a:rPr lang="en-US" altLang="ja-JP"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913698-D77A-41D4-A74C-41A9E363012D}" type="datetime1">
              <a:rPr lang="en-US" altLang="ja-JP"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4AE7D6-82D3-475D-927A-90CABCDDE59A}" type="datetime1">
              <a:rPr lang="en-US" altLang="ja-JP"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87BB5-4BE8-4EB0-8D40-13109AEA95B1}" type="datetime1">
              <a:rPr lang="en-US" altLang="ja-JP"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1B0455-17AC-4E13-A159-9C09A45A1389}" type="datetime1">
              <a:rPr lang="en-US" altLang="ja-JP"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46DFA0-B268-491E-BDCB-3F3C5FC713B1}" type="datetime1">
              <a:rPr lang="en-US" altLang="ja-JP"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05818-8CD2-42ED-9BCE-D99C020A977D}" type="datetime1">
              <a:rPr lang="en-US" altLang="ja-JP" smtClean="0"/>
              <a:t>4/3/2025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457200"/>
            <a:ext cx="17335500" cy="9334500"/>
            <a:chOff x="0" y="0"/>
            <a:chExt cx="4565728" cy="2458469"/>
          </a:xfrm>
        </p:grpSpPr>
        <p:sp>
          <p:nvSpPr>
            <p:cNvPr id="3" name="Freeform 3"/>
            <p:cNvSpPr/>
            <p:nvPr/>
          </p:nvSpPr>
          <p:spPr>
            <a:xfrm>
              <a:off x="0" y="0"/>
              <a:ext cx="4565728" cy="2458469"/>
            </a:xfrm>
            <a:custGeom>
              <a:avLst/>
              <a:gdLst/>
              <a:ahLst/>
              <a:cxnLst/>
              <a:rect l="l" t="t" r="r" b="b"/>
              <a:pathLst>
                <a:path w="4565728" h="2458469">
                  <a:moveTo>
                    <a:pt x="15631" y="0"/>
                  </a:moveTo>
                  <a:lnTo>
                    <a:pt x="4550097" y="0"/>
                  </a:lnTo>
                  <a:cubicBezTo>
                    <a:pt x="4558730" y="0"/>
                    <a:pt x="4565728" y="6998"/>
                    <a:pt x="4565728" y="15631"/>
                  </a:cubicBezTo>
                  <a:lnTo>
                    <a:pt x="4565728" y="2442838"/>
                  </a:lnTo>
                  <a:cubicBezTo>
                    <a:pt x="4565728" y="2451471"/>
                    <a:pt x="4558730" y="2458469"/>
                    <a:pt x="4550097" y="2458469"/>
                  </a:cubicBezTo>
                  <a:lnTo>
                    <a:pt x="15631" y="2458469"/>
                  </a:lnTo>
                  <a:cubicBezTo>
                    <a:pt x="11485" y="2458469"/>
                    <a:pt x="7509" y="2456822"/>
                    <a:pt x="4578" y="2453891"/>
                  </a:cubicBezTo>
                  <a:cubicBezTo>
                    <a:pt x="1647" y="2450960"/>
                    <a:pt x="0" y="2446984"/>
                    <a:pt x="0" y="2442838"/>
                  </a:cubicBezTo>
                  <a:lnTo>
                    <a:pt x="0" y="15631"/>
                  </a:lnTo>
                  <a:cubicBezTo>
                    <a:pt x="0" y="11485"/>
                    <a:pt x="1647" y="7509"/>
                    <a:pt x="4578" y="4578"/>
                  </a:cubicBezTo>
                  <a:cubicBezTo>
                    <a:pt x="7509" y="1647"/>
                    <a:pt x="11485" y="0"/>
                    <a:pt x="15631" y="0"/>
                  </a:cubicBezTo>
                  <a:close/>
                </a:path>
              </a:pathLst>
            </a:custGeom>
            <a:solidFill>
              <a:srgbClr val="FFFFFF"/>
            </a:solidFill>
            <a:ln w="47625" cap="rnd">
              <a:solidFill>
                <a:srgbClr val="1C1C1C"/>
              </a:solidFill>
              <a:prstDash val="solid"/>
              <a:round/>
            </a:ln>
          </p:spPr>
        </p:sp>
        <p:sp>
          <p:nvSpPr>
            <p:cNvPr id="4" name="TextBox 4"/>
            <p:cNvSpPr txBox="1"/>
            <p:nvPr/>
          </p:nvSpPr>
          <p:spPr>
            <a:xfrm>
              <a:off x="0" y="-219075"/>
              <a:ext cx="4565728" cy="2677544"/>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213836" y="3569469"/>
            <a:ext cx="14020800" cy="3860031"/>
          </a:xfrm>
          <a:prstGeom prst="rect">
            <a:avLst/>
          </a:prstGeom>
        </p:spPr>
        <p:txBody>
          <a:bodyPr lIns="0" tIns="0" rIns="0" bIns="0" rtlCol="0" anchor="t">
            <a:spAutoFit/>
          </a:bodyPr>
          <a:lstStyle/>
          <a:p>
            <a:pPr algn="ctr">
              <a:lnSpc>
                <a:spcPts val="7001"/>
              </a:lnSpc>
            </a:pPr>
            <a:r>
              <a:rPr lang="en-US" sz="5000" dirty="0">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第2期</a:t>
            </a:r>
          </a:p>
          <a:p>
            <a:pPr algn="ctr">
              <a:lnSpc>
                <a:spcPts val="7701"/>
              </a:lnSpc>
            </a:pPr>
            <a:r>
              <a:rPr lang="en-US" sz="4800" dirty="0" err="1">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社会福祉法人明桜会</a:t>
            </a:r>
            <a:endParaRPr lang="en-US" sz="4800" dirty="0">
              <a:solidFill>
                <a:srgbClr val="1C1C1C"/>
              </a:solidFill>
              <a:latin typeface="メイリオ" panose="020B0604030504040204" pitchFamily="50" charset="-128"/>
              <a:ea typeface="メイリオ" panose="020B0604030504040204" pitchFamily="50" charset="-128"/>
              <a:cs typeface="Source Han Sans JP Medium"/>
              <a:sym typeface="Source Han Sans JP Medium"/>
            </a:endParaRPr>
          </a:p>
          <a:p>
            <a:pPr algn="ctr">
              <a:lnSpc>
                <a:spcPts val="7701"/>
              </a:lnSpc>
            </a:pPr>
            <a:r>
              <a:rPr lang="en-US" altLang="ja-JP" sz="6000" b="1" dirty="0">
                <a:solidFill>
                  <a:srgbClr val="0070C0"/>
                </a:solidFill>
                <a:latin typeface="メイリオ" panose="020B0604030504040204" pitchFamily="50" charset="-128"/>
                <a:ea typeface="メイリオ" panose="020B0604030504040204" pitchFamily="50" charset="-128"/>
                <a:cs typeface="Source Han Sans JP Medium"/>
                <a:sym typeface="Source Han Sans JP Medium"/>
              </a:rPr>
              <a:t>『</a:t>
            </a:r>
            <a:r>
              <a:rPr lang="en-US" sz="6000" b="1" dirty="0" err="1">
                <a:solidFill>
                  <a:srgbClr val="0070C0"/>
                </a:solidFill>
                <a:latin typeface="メイリオ" panose="020B0604030504040204" pitchFamily="50" charset="-128"/>
                <a:ea typeface="メイリオ" panose="020B0604030504040204" pitchFamily="50" charset="-128"/>
                <a:cs typeface="Source Han Sans JP Medium"/>
                <a:sym typeface="Source Han Sans JP Medium"/>
              </a:rPr>
              <a:t>アクションプラン</a:t>
            </a:r>
            <a:r>
              <a:rPr lang="en-US" altLang="ja-JP" sz="6000" b="1" dirty="0">
                <a:solidFill>
                  <a:srgbClr val="0070C0"/>
                </a:solidFill>
                <a:latin typeface="メイリオ" panose="020B0604030504040204" pitchFamily="50" charset="-128"/>
                <a:ea typeface="メイリオ" panose="020B0604030504040204" pitchFamily="50" charset="-128"/>
                <a:cs typeface="Source Han Sans JP Medium"/>
                <a:sym typeface="Source Han Sans JP Medium"/>
              </a:rPr>
              <a:t>』</a:t>
            </a:r>
            <a:endParaRPr lang="en-US" sz="6000" b="1" dirty="0">
              <a:solidFill>
                <a:srgbClr val="0070C0"/>
              </a:solidFill>
              <a:latin typeface="メイリオ" panose="020B0604030504040204" pitchFamily="50" charset="-128"/>
              <a:ea typeface="メイリオ" panose="020B0604030504040204" pitchFamily="50" charset="-128"/>
              <a:cs typeface="Source Han Sans JP Medium"/>
              <a:sym typeface="Source Han Sans JP Medium"/>
            </a:endParaRPr>
          </a:p>
          <a:p>
            <a:pPr algn="ctr">
              <a:lnSpc>
                <a:spcPts val="7701"/>
              </a:lnSpc>
              <a:spcBef>
                <a:spcPct val="0"/>
              </a:spcBef>
            </a:pPr>
            <a:r>
              <a:rPr lang="en-US" sz="4800" dirty="0">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2025-2027</a:t>
            </a:r>
          </a:p>
        </p:txBody>
      </p:sp>
      <p:sp>
        <p:nvSpPr>
          <p:cNvPr id="9" name="TextBox 9"/>
          <p:cNvSpPr txBox="1"/>
          <p:nvPr/>
        </p:nvSpPr>
        <p:spPr>
          <a:xfrm>
            <a:off x="5902442" y="8788400"/>
            <a:ext cx="6483115" cy="448841"/>
          </a:xfrm>
          <a:prstGeom prst="rect">
            <a:avLst/>
          </a:prstGeom>
        </p:spPr>
        <p:txBody>
          <a:bodyPr lIns="0" tIns="0" rIns="0" bIns="0" rtlCol="0" anchor="t">
            <a:spAutoFit/>
          </a:bodyPr>
          <a:lstStyle/>
          <a:p>
            <a:pPr marL="0" lvl="0" indent="0" algn="ctr">
              <a:lnSpc>
                <a:spcPts val="3499"/>
              </a:lnSpc>
              <a:spcBef>
                <a:spcPct val="0"/>
              </a:spcBef>
            </a:pPr>
            <a:r>
              <a:rPr lang="en-US" sz="2499" b="1" dirty="0" err="1">
                <a:solidFill>
                  <a:srgbClr val="1C1C1C"/>
                </a:solidFill>
                <a:latin typeface="メイリオ" panose="020B0604030504040204" pitchFamily="50" charset="-128"/>
                <a:ea typeface="メイリオ" panose="020B0604030504040204" pitchFamily="50" charset="-128"/>
                <a:cs typeface="Futura Medium"/>
                <a:sym typeface="Futura Medium"/>
              </a:rPr>
              <a:t>社会福祉法人明桜会</a:t>
            </a:r>
            <a:r>
              <a:rPr lang="en-US" sz="2499" b="1" dirty="0">
                <a:solidFill>
                  <a:srgbClr val="1C1C1C"/>
                </a:solidFill>
                <a:latin typeface="メイリオ" panose="020B0604030504040204" pitchFamily="50" charset="-128"/>
                <a:ea typeface="メイリオ" panose="020B0604030504040204" pitchFamily="50" charset="-128"/>
                <a:cs typeface="Futura Medium"/>
                <a:sym typeface="Futura Medium"/>
              </a:rPr>
              <a:t>　</a:t>
            </a:r>
            <a:r>
              <a:rPr lang="en-US" sz="2499" b="1" dirty="0" err="1">
                <a:solidFill>
                  <a:srgbClr val="1C1C1C"/>
                </a:solidFill>
                <a:latin typeface="メイリオ" panose="020B0604030504040204" pitchFamily="50" charset="-128"/>
                <a:ea typeface="メイリオ" panose="020B0604030504040204" pitchFamily="50" charset="-128"/>
                <a:cs typeface="Futura Medium"/>
                <a:sym typeface="Futura Medium"/>
              </a:rPr>
              <a:t>運営企画室</a:t>
            </a:r>
            <a:endParaRPr lang="en-US" sz="2499" b="1" dirty="0">
              <a:solidFill>
                <a:srgbClr val="1C1C1C"/>
              </a:solidFill>
              <a:latin typeface="メイリオ" panose="020B0604030504040204" pitchFamily="50" charset="-128"/>
              <a:ea typeface="メイリオ" panose="020B0604030504040204" pitchFamily="50" charset="-128"/>
              <a:cs typeface="Futura Medium"/>
              <a:sym typeface="Futura Medium"/>
            </a:endParaRPr>
          </a:p>
        </p:txBody>
      </p:sp>
      <p:sp>
        <p:nvSpPr>
          <p:cNvPr id="10" name="Freeform 10"/>
          <p:cNvSpPr/>
          <p:nvPr/>
        </p:nvSpPr>
        <p:spPr>
          <a:xfrm>
            <a:off x="8480529" y="1028700"/>
            <a:ext cx="1487413" cy="2082379"/>
          </a:xfrm>
          <a:custGeom>
            <a:avLst/>
            <a:gdLst/>
            <a:ahLst/>
            <a:cxnLst/>
            <a:rect l="l" t="t" r="r" b="b"/>
            <a:pathLst>
              <a:path w="1487413" h="2082379">
                <a:moveTo>
                  <a:pt x="0" y="0"/>
                </a:moveTo>
                <a:lnTo>
                  <a:pt x="1487414" y="0"/>
                </a:lnTo>
                <a:lnTo>
                  <a:pt x="1487414" y="2082379"/>
                </a:lnTo>
                <a:lnTo>
                  <a:pt x="0" y="2082379"/>
                </a:lnTo>
                <a:lnTo>
                  <a:pt x="0" y="0"/>
                </a:lnTo>
                <a:close/>
              </a:path>
            </a:pathLst>
          </a:custGeom>
          <a:blipFill>
            <a:blip r:embed="rId2"/>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7473" y="740173"/>
            <a:ext cx="15636999" cy="1030554"/>
            <a:chOff x="0" y="0"/>
            <a:chExt cx="3028106" cy="199567"/>
          </a:xfrm>
        </p:grpSpPr>
        <p:sp>
          <p:nvSpPr>
            <p:cNvPr id="3" name="Freeform 3"/>
            <p:cNvSpPr/>
            <p:nvPr/>
          </p:nvSpPr>
          <p:spPr>
            <a:xfrm>
              <a:off x="0" y="0"/>
              <a:ext cx="3028106" cy="199567"/>
            </a:xfrm>
            <a:custGeom>
              <a:avLst/>
              <a:gdLst/>
              <a:ahLst/>
              <a:cxnLst/>
              <a:rect l="l" t="t" r="r" b="b"/>
              <a:pathLst>
                <a:path w="3028106" h="199567">
                  <a:moveTo>
                    <a:pt x="49510" y="0"/>
                  </a:moveTo>
                  <a:lnTo>
                    <a:pt x="2978596" y="0"/>
                  </a:lnTo>
                  <a:cubicBezTo>
                    <a:pt x="3005940" y="0"/>
                    <a:pt x="3028106" y="22167"/>
                    <a:pt x="3028106" y="49510"/>
                  </a:cubicBezTo>
                  <a:lnTo>
                    <a:pt x="3028106" y="150057"/>
                  </a:lnTo>
                  <a:cubicBezTo>
                    <a:pt x="3028106" y="163187"/>
                    <a:pt x="3022890" y="175781"/>
                    <a:pt x="3013605" y="185066"/>
                  </a:cubicBezTo>
                  <a:cubicBezTo>
                    <a:pt x="3004320" y="194351"/>
                    <a:pt x="2991727" y="199567"/>
                    <a:pt x="2978596" y="199567"/>
                  </a:cubicBezTo>
                  <a:lnTo>
                    <a:pt x="49510" y="199567"/>
                  </a:lnTo>
                  <a:cubicBezTo>
                    <a:pt x="22167" y="199567"/>
                    <a:pt x="0" y="177400"/>
                    <a:pt x="0" y="150057"/>
                  </a:cubicBezTo>
                  <a:lnTo>
                    <a:pt x="0" y="49510"/>
                  </a:lnTo>
                  <a:cubicBezTo>
                    <a:pt x="0" y="22167"/>
                    <a:pt x="22167" y="0"/>
                    <a:pt x="49510" y="0"/>
                  </a:cubicBezTo>
                  <a:close/>
                </a:path>
              </a:pathLst>
            </a:custGeom>
            <a:solidFill>
              <a:srgbClr val="B4E4F1"/>
            </a:solidFill>
            <a:ln cap="rnd">
              <a:noFill/>
              <a:prstDash val="solid"/>
              <a:round/>
            </a:ln>
          </p:spPr>
        </p:sp>
        <p:sp>
          <p:nvSpPr>
            <p:cNvPr id="4" name="TextBox 4"/>
            <p:cNvSpPr txBox="1"/>
            <p:nvPr/>
          </p:nvSpPr>
          <p:spPr>
            <a:xfrm>
              <a:off x="0" y="-219075"/>
              <a:ext cx="3028106" cy="41864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3228116" y="952500"/>
            <a:ext cx="8094923" cy="641201"/>
          </a:xfrm>
          <a:prstGeom prst="rect">
            <a:avLst/>
          </a:prstGeom>
        </p:spPr>
        <p:txBody>
          <a:bodyPr lIns="0" tIns="0" rIns="0" bIns="0" rtlCol="0" anchor="t">
            <a:spAutoFit/>
          </a:bodyPr>
          <a:lstStyle/>
          <a:p>
            <a:pPr algn="l">
              <a:lnSpc>
                <a:spcPts val="5039"/>
              </a:lnSpc>
              <a:spcBef>
                <a:spcPct val="0"/>
              </a:spcBef>
            </a:pPr>
            <a:r>
              <a:rPr lang="en-US" sz="3599"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組織・人材</a:t>
            </a:r>
            <a:endParaRPr lang="en-US" sz="3599"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sp>
        <p:nvSpPr>
          <p:cNvPr id="6" name="TextBox 6"/>
          <p:cNvSpPr txBox="1"/>
          <p:nvPr/>
        </p:nvSpPr>
        <p:spPr>
          <a:xfrm>
            <a:off x="1617991" y="609369"/>
            <a:ext cx="1191690" cy="1018869"/>
          </a:xfrm>
          <a:prstGeom prst="rect">
            <a:avLst/>
          </a:prstGeom>
        </p:spPr>
        <p:txBody>
          <a:bodyPr lIns="0" tIns="0" rIns="0" bIns="0" rtlCol="0" anchor="t">
            <a:spAutoFit/>
          </a:bodyPr>
          <a:lstStyle/>
          <a:p>
            <a:pPr marL="0" lvl="0" indent="0" algn="l">
              <a:lnSpc>
                <a:spcPts val="9361"/>
              </a:lnSpc>
              <a:spcBef>
                <a:spcPct val="0"/>
              </a:spcBef>
            </a:pPr>
            <a:r>
              <a:rPr lang="en-US" sz="5115" b="1" u="none" strike="noStrike" spc="102" dirty="0">
                <a:solidFill>
                  <a:srgbClr val="1C1C1C"/>
                </a:solidFill>
                <a:latin typeface="Futura Ultra-Bold"/>
                <a:ea typeface="Futura Ultra-Bold"/>
                <a:cs typeface="Futura Ultra-Bold"/>
                <a:sym typeface="Futura Ultra-Bold"/>
              </a:rPr>
              <a:t>2.</a:t>
            </a:r>
          </a:p>
        </p:txBody>
      </p:sp>
      <p:sp>
        <p:nvSpPr>
          <p:cNvPr id="7" name="TextBox 7"/>
          <p:cNvSpPr txBox="1"/>
          <p:nvPr/>
        </p:nvSpPr>
        <p:spPr>
          <a:xfrm>
            <a:off x="1467889" y="2660606"/>
            <a:ext cx="15236583" cy="7207294"/>
          </a:xfrm>
          <a:prstGeom prst="rect">
            <a:avLst/>
          </a:prstGeom>
        </p:spPr>
        <p:txBody>
          <a:bodyPr lIns="0" tIns="0" rIns="0" bIns="0" rtlCol="0" anchor="t">
            <a:spAutoFit/>
          </a:bodyPr>
          <a:lstStyle/>
          <a:p>
            <a:pPr algn="l">
              <a:lnSpc>
                <a:spcPts val="3503"/>
              </a:lnSpc>
            </a:pPr>
            <a:r>
              <a:rPr lang="en-US" sz="2919" b="1" u="sng" dirty="0" err="1">
                <a:solidFill>
                  <a:srgbClr val="000000"/>
                </a:solidFill>
                <a:latin typeface="メイリオ" panose="020B0604030504040204" pitchFamily="50" charset="-128"/>
                <a:ea typeface="メイリオ" panose="020B0604030504040204" pitchFamily="50" charset="-128"/>
                <a:cs typeface="Trebuchet MS Bold"/>
                <a:sym typeface="Trebuchet MS Bold"/>
              </a:rPr>
              <a:t>長期的な安定運営のために、信頼され・成長する持続可能な組織づくりを行っていきます</a:t>
            </a:r>
            <a:endParaRPr lang="en-US" sz="2919" b="1" u="sng" dirty="0">
              <a:solidFill>
                <a:srgbClr val="000000"/>
              </a:solidFill>
              <a:latin typeface="メイリオ" panose="020B0604030504040204" pitchFamily="50" charset="-128"/>
              <a:ea typeface="メイリオ" panose="020B0604030504040204" pitchFamily="50" charset="-128"/>
              <a:cs typeface="Trebuchet MS Bold"/>
              <a:sym typeface="Trebuchet MS Bold"/>
            </a:endParaRPr>
          </a:p>
          <a:p>
            <a:pPr algn="l">
              <a:lnSpc>
                <a:spcPts val="3107"/>
              </a:lnSpc>
            </a:pPr>
            <a:endParaRPr lang="en-US" sz="2919" b="1" u="sng" dirty="0">
              <a:solidFill>
                <a:srgbClr val="000000"/>
              </a:solidFill>
              <a:latin typeface="メイリオ" panose="020B0604030504040204" pitchFamily="50" charset="-128"/>
              <a:ea typeface="メイリオ" panose="020B0604030504040204" pitchFamily="50" charset="-128"/>
              <a:cs typeface="Trebuchet MS Bold"/>
              <a:sym typeface="Trebuchet MS Bold"/>
            </a:endParaRPr>
          </a:p>
          <a:p>
            <a:pPr algn="l">
              <a:lnSpc>
                <a:spcPts val="3107"/>
              </a:lnSpc>
            </a:pPr>
            <a:r>
              <a:rPr lang="en-US" sz="2589" b="1" dirty="0">
                <a:solidFill>
                  <a:srgbClr val="000000"/>
                </a:solidFill>
                <a:latin typeface="メイリオ" panose="020B0604030504040204" pitchFamily="50" charset="-128"/>
                <a:ea typeface="メイリオ" panose="020B0604030504040204" pitchFamily="50" charset="-128"/>
                <a:cs typeface="Trebuchet MS Bold"/>
                <a:sym typeface="Trebuchet MS Bold"/>
              </a:rPr>
              <a:t>①</a:t>
            </a:r>
            <a:r>
              <a:rPr lang="en-US" sz="2589" b="1" dirty="0" err="1">
                <a:solidFill>
                  <a:srgbClr val="000000"/>
                </a:solidFill>
                <a:latin typeface="メイリオ" panose="020B0604030504040204" pitchFamily="50" charset="-128"/>
                <a:ea typeface="メイリオ" panose="020B0604030504040204" pitchFamily="50" charset="-128"/>
                <a:cs typeface="Trebuchet MS Bold"/>
                <a:sym typeface="Trebuchet MS Bold"/>
              </a:rPr>
              <a:t>人材確保に関すること</a:t>
            </a:r>
            <a:endParaRPr lang="en-US" sz="2589" b="1" dirty="0">
              <a:solidFill>
                <a:srgbClr val="000000"/>
              </a:solidFill>
              <a:latin typeface="メイリオ" panose="020B0604030504040204" pitchFamily="50" charset="-128"/>
              <a:ea typeface="メイリオ" panose="020B0604030504040204" pitchFamily="50" charset="-128"/>
              <a:cs typeface="Trebuchet MS Bold"/>
              <a:sym typeface="Trebuchet MS Bold"/>
            </a:endParaRPr>
          </a:p>
          <a:p>
            <a:pPr algn="l">
              <a:lnSpc>
                <a:spcPts val="3107"/>
              </a:lnSpc>
            </a:pPr>
            <a:r>
              <a:rPr lang="en-US" sz="2589" dirty="0">
                <a:solidFill>
                  <a:srgbClr val="000000"/>
                </a:solidFill>
                <a:latin typeface="メイリオ" panose="020B0604030504040204" pitchFamily="50" charset="-128"/>
                <a:ea typeface="メイリオ" panose="020B0604030504040204" pitchFamily="50" charset="-128"/>
                <a:cs typeface="Trebuchet MS"/>
                <a:sym typeface="Trebuchet MS"/>
              </a:rPr>
              <a:t>ミッションに基づき更なる事業展開を進めていくためにも、人材確保は最重要の取組み。今期は新卒、社会人採用と並行して、外国人労働者の採用も選択肢に入れ雇用のための準備検討を進めていく。</a:t>
            </a:r>
          </a:p>
          <a:p>
            <a:pPr algn="l">
              <a:lnSpc>
                <a:spcPts val="3107"/>
              </a:lnSpc>
            </a:pPr>
            <a:endParaRPr lang="en-US" sz="2589"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107"/>
              </a:lnSpc>
            </a:pPr>
            <a:r>
              <a:rPr lang="en-US" sz="2589" b="1" dirty="0">
                <a:solidFill>
                  <a:srgbClr val="000000"/>
                </a:solidFill>
                <a:latin typeface="メイリオ" panose="020B0604030504040204" pitchFamily="50" charset="-128"/>
                <a:ea typeface="メイリオ" panose="020B0604030504040204" pitchFamily="50" charset="-128"/>
                <a:cs typeface="Trebuchet MS Bold"/>
                <a:sym typeface="Trebuchet MS Bold"/>
              </a:rPr>
              <a:t>⓶</a:t>
            </a:r>
            <a:r>
              <a:rPr lang="en-US" sz="2589" b="1" dirty="0" err="1">
                <a:solidFill>
                  <a:srgbClr val="000000"/>
                </a:solidFill>
                <a:latin typeface="メイリオ" panose="020B0604030504040204" pitchFamily="50" charset="-128"/>
                <a:ea typeface="メイリオ" panose="020B0604030504040204" pitchFamily="50" charset="-128"/>
                <a:cs typeface="Trebuchet MS Bold"/>
                <a:sym typeface="Trebuchet MS Bold"/>
              </a:rPr>
              <a:t>キャリアパス・人材育成に関すること</a:t>
            </a:r>
            <a:endParaRPr lang="en-US" sz="2589" b="1" dirty="0">
              <a:solidFill>
                <a:srgbClr val="000000"/>
              </a:solidFill>
              <a:latin typeface="メイリオ" panose="020B0604030504040204" pitchFamily="50" charset="-128"/>
              <a:ea typeface="メイリオ" panose="020B0604030504040204" pitchFamily="50" charset="-128"/>
              <a:cs typeface="Trebuchet MS Bold"/>
              <a:sym typeface="Trebuchet MS Bold"/>
            </a:endParaRPr>
          </a:p>
          <a:p>
            <a:pPr algn="l">
              <a:lnSpc>
                <a:spcPts val="3107"/>
              </a:lnSpc>
            </a:pPr>
            <a:r>
              <a:rPr lang="en-US" sz="2589"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589" dirty="0" err="1">
                <a:solidFill>
                  <a:srgbClr val="000000"/>
                </a:solidFill>
                <a:latin typeface="メイリオ" panose="020B0604030504040204" pitchFamily="50" charset="-128"/>
                <a:ea typeface="メイリオ" panose="020B0604030504040204" pitchFamily="50" charset="-128"/>
                <a:cs typeface="Trebuchet MS"/>
                <a:sym typeface="Trebuchet MS"/>
              </a:rPr>
              <a:t>働く職員全員が成長し続けることができる仕組みづくりを進める</a:t>
            </a:r>
            <a:r>
              <a:rPr lang="en-US" sz="2589" dirty="0">
                <a:solidFill>
                  <a:srgbClr val="000000"/>
                </a:solidFill>
                <a:latin typeface="メイリオ" panose="020B0604030504040204" pitchFamily="50" charset="-128"/>
                <a:ea typeface="メイリオ" panose="020B0604030504040204" pitchFamily="50" charset="-128"/>
                <a:cs typeface="Trebuchet MS"/>
                <a:sym typeface="Trebuchet MS"/>
              </a:rPr>
              <a:t>」</a:t>
            </a:r>
          </a:p>
          <a:p>
            <a:pPr algn="l">
              <a:lnSpc>
                <a:spcPts val="3107"/>
              </a:lnSpc>
            </a:pPr>
            <a:r>
              <a:rPr lang="en-US" sz="2589"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589" dirty="0" err="1">
                <a:solidFill>
                  <a:srgbClr val="000000"/>
                </a:solidFill>
                <a:latin typeface="メイリオ" panose="020B0604030504040204" pitchFamily="50" charset="-128"/>
                <a:ea typeface="メイリオ" panose="020B0604030504040204" pitchFamily="50" charset="-128"/>
                <a:cs typeface="Trebuchet MS"/>
                <a:sym typeface="Trebuchet MS"/>
              </a:rPr>
              <a:t>等級、職位ごとに求められる役割の更なる具体化を図り、その知識・技術を習得できる研修を体系的</a:t>
            </a:r>
            <a:endParaRPr lang="en-US" sz="2589"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107"/>
              </a:lnSpc>
            </a:pPr>
            <a:r>
              <a:rPr lang="en-US" sz="2589" dirty="0">
                <a:solidFill>
                  <a:srgbClr val="000000"/>
                </a:solidFill>
                <a:latin typeface="メイリオ" panose="020B0604030504040204" pitchFamily="50" charset="-128"/>
                <a:ea typeface="メイリオ" panose="020B0604030504040204" pitchFamily="50" charset="-128"/>
                <a:cs typeface="Trebuchet MS"/>
                <a:sym typeface="Trebuchet MS"/>
              </a:rPr>
              <a:t>　</a:t>
            </a:r>
            <a:r>
              <a:rPr lang="en-US" sz="2589" dirty="0" err="1">
                <a:solidFill>
                  <a:srgbClr val="000000"/>
                </a:solidFill>
                <a:latin typeface="メイリオ" panose="020B0604030504040204" pitchFamily="50" charset="-128"/>
                <a:ea typeface="メイリオ" panose="020B0604030504040204" pitchFamily="50" charset="-128"/>
                <a:cs typeface="Trebuchet MS"/>
                <a:sym typeface="Trebuchet MS"/>
              </a:rPr>
              <a:t>に実施する</a:t>
            </a:r>
            <a:r>
              <a:rPr lang="en-US" sz="2589" dirty="0">
                <a:solidFill>
                  <a:srgbClr val="000000"/>
                </a:solidFill>
                <a:latin typeface="メイリオ" panose="020B0604030504040204" pitchFamily="50" charset="-128"/>
                <a:ea typeface="メイリオ" panose="020B0604030504040204" pitchFamily="50" charset="-128"/>
                <a:cs typeface="Trebuchet MS"/>
                <a:sym typeface="Trebuchet MS"/>
              </a:rPr>
              <a:t>。</a:t>
            </a:r>
          </a:p>
          <a:p>
            <a:pPr algn="l">
              <a:lnSpc>
                <a:spcPts val="3107"/>
              </a:lnSpc>
            </a:pPr>
            <a:r>
              <a:rPr lang="en-US" sz="2589"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589" dirty="0" err="1">
                <a:solidFill>
                  <a:srgbClr val="000000"/>
                </a:solidFill>
                <a:latin typeface="メイリオ" panose="020B0604030504040204" pitchFamily="50" charset="-128"/>
                <a:ea typeface="メイリオ" panose="020B0604030504040204" pitchFamily="50" charset="-128"/>
                <a:cs typeface="Trebuchet MS"/>
                <a:sym typeface="Trebuchet MS"/>
              </a:rPr>
              <a:t>マネジメント層への昇格だけでなく、特定の専門分野の知識・技術の取得や実践に対応したキャリパ</a:t>
            </a:r>
            <a:endParaRPr lang="en-US" sz="2589"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107"/>
              </a:lnSpc>
            </a:pPr>
            <a:r>
              <a:rPr lang="en-US" sz="2589" dirty="0">
                <a:solidFill>
                  <a:srgbClr val="000000"/>
                </a:solidFill>
                <a:latin typeface="メイリオ" panose="020B0604030504040204" pitchFamily="50" charset="-128"/>
                <a:ea typeface="メイリオ" panose="020B0604030504040204" pitchFamily="50" charset="-128"/>
                <a:cs typeface="Trebuchet MS"/>
                <a:sym typeface="Trebuchet MS"/>
              </a:rPr>
              <a:t>　</a:t>
            </a:r>
            <a:r>
              <a:rPr lang="en-US" sz="2589" dirty="0" err="1">
                <a:solidFill>
                  <a:srgbClr val="000000"/>
                </a:solidFill>
                <a:latin typeface="メイリオ" panose="020B0604030504040204" pitchFamily="50" charset="-128"/>
                <a:ea typeface="メイリオ" panose="020B0604030504040204" pitchFamily="50" charset="-128"/>
                <a:cs typeface="Trebuchet MS"/>
                <a:sym typeface="Trebuchet MS"/>
              </a:rPr>
              <a:t>スも含めて人事評価制度、給与体系の見直しを行う</a:t>
            </a:r>
            <a:r>
              <a:rPr lang="en-US" sz="2589" dirty="0">
                <a:solidFill>
                  <a:srgbClr val="000000"/>
                </a:solidFill>
                <a:latin typeface="メイリオ" panose="020B0604030504040204" pitchFamily="50" charset="-128"/>
                <a:ea typeface="メイリオ" panose="020B0604030504040204" pitchFamily="50" charset="-128"/>
                <a:cs typeface="Trebuchet MS"/>
                <a:sym typeface="Trebuchet MS"/>
              </a:rPr>
              <a:t>。</a:t>
            </a:r>
          </a:p>
          <a:p>
            <a:pPr algn="l">
              <a:lnSpc>
                <a:spcPts val="3107"/>
              </a:lnSpc>
            </a:pPr>
            <a:endParaRPr lang="en-US" sz="2589"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107"/>
              </a:lnSpc>
            </a:pPr>
            <a:r>
              <a:rPr lang="en-US" sz="2589" b="1" dirty="0">
                <a:solidFill>
                  <a:srgbClr val="000000"/>
                </a:solidFill>
                <a:latin typeface="メイリオ" panose="020B0604030504040204" pitchFamily="50" charset="-128"/>
                <a:ea typeface="メイリオ" panose="020B0604030504040204" pitchFamily="50" charset="-128"/>
                <a:cs typeface="Trebuchet MS Bold"/>
                <a:sym typeface="Trebuchet MS Bold"/>
              </a:rPr>
              <a:t>③</a:t>
            </a:r>
            <a:r>
              <a:rPr lang="en-US" sz="2589" b="1" dirty="0" err="1">
                <a:solidFill>
                  <a:srgbClr val="000000"/>
                </a:solidFill>
                <a:latin typeface="メイリオ" panose="020B0604030504040204" pitchFamily="50" charset="-128"/>
                <a:ea typeface="メイリオ" panose="020B0604030504040204" pitchFamily="50" charset="-128"/>
                <a:cs typeface="Trebuchet MS Bold"/>
                <a:sym typeface="Trebuchet MS Bold"/>
              </a:rPr>
              <a:t>福利厚生や働き方改革に関すること（職員の業務効率化と満足度向上</a:t>
            </a:r>
            <a:r>
              <a:rPr lang="en-US" sz="2589" b="1" dirty="0">
                <a:solidFill>
                  <a:srgbClr val="000000"/>
                </a:solidFill>
                <a:latin typeface="メイリオ" panose="020B0604030504040204" pitchFamily="50" charset="-128"/>
                <a:ea typeface="メイリオ" panose="020B0604030504040204" pitchFamily="50" charset="-128"/>
                <a:cs typeface="Trebuchet MS Bold"/>
                <a:sym typeface="Trebuchet MS Bold"/>
              </a:rPr>
              <a:t>）</a:t>
            </a:r>
          </a:p>
          <a:p>
            <a:pPr algn="l">
              <a:lnSpc>
                <a:spcPts val="3107"/>
              </a:lnSpc>
            </a:pPr>
            <a:r>
              <a:rPr lang="en-US" sz="2589" dirty="0">
                <a:solidFill>
                  <a:srgbClr val="000000"/>
                </a:solidFill>
                <a:latin typeface="メイリオ" panose="020B0604030504040204" pitchFamily="50" charset="-128"/>
                <a:ea typeface="メイリオ" panose="020B0604030504040204" pitchFamily="50" charset="-128"/>
                <a:cs typeface="Trebuchet MS"/>
                <a:sym typeface="Trebuchet MS"/>
              </a:rPr>
              <a:t>処遇改善手当については、引き続き法人の重点施策や重要ミッションを達成するために求められるニーズに対応できる支給方法や配分を検討していく。</a:t>
            </a:r>
          </a:p>
          <a:p>
            <a:pPr algn="l">
              <a:lnSpc>
                <a:spcPts val="3107"/>
              </a:lnSpc>
            </a:pPr>
            <a:r>
              <a:rPr lang="en-US" sz="2589"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589" dirty="0" err="1">
                <a:solidFill>
                  <a:srgbClr val="000000"/>
                </a:solidFill>
                <a:latin typeface="メイリオ" panose="020B0604030504040204" pitchFamily="50" charset="-128"/>
                <a:ea typeface="メイリオ" panose="020B0604030504040204" pitchFamily="50" charset="-128"/>
                <a:cs typeface="Trebuchet MS"/>
                <a:sym typeface="Trebuchet MS"/>
              </a:rPr>
              <a:t>働きやすい職場</a:t>
            </a:r>
            <a:r>
              <a:rPr lang="ja-JP" altLang="en-US" sz="2589" dirty="0">
                <a:solidFill>
                  <a:srgbClr val="000000"/>
                </a:solidFill>
                <a:latin typeface="メイリオ" panose="020B0604030504040204" pitchFamily="50" charset="-128"/>
                <a:ea typeface="メイリオ" panose="020B0604030504040204" pitchFamily="50" charset="-128"/>
                <a:cs typeface="Trebuchet MS"/>
                <a:sym typeface="Trebuchet MS"/>
              </a:rPr>
              <a:t>づく</a:t>
            </a:r>
            <a:r>
              <a:rPr lang="en-US" sz="2589" dirty="0" err="1">
                <a:solidFill>
                  <a:srgbClr val="000000"/>
                </a:solidFill>
                <a:latin typeface="メイリオ" panose="020B0604030504040204" pitchFamily="50" charset="-128"/>
                <a:ea typeface="メイリオ" panose="020B0604030504040204" pitchFamily="50" charset="-128"/>
                <a:cs typeface="Trebuchet MS"/>
                <a:sym typeface="Trebuchet MS"/>
              </a:rPr>
              <a:t>り」</a:t>
            </a:r>
            <a:r>
              <a:rPr lang="en-US" sz="2589" dirty="0" err="1">
                <a:latin typeface="メイリオ" panose="020B0604030504040204" pitchFamily="50" charset="-128"/>
                <a:ea typeface="メイリオ" panose="020B0604030504040204" pitchFamily="50" charset="-128"/>
                <a:cs typeface="Trebuchet MS"/>
                <a:sym typeface="Trebuchet MS"/>
              </a:rPr>
              <a:t>のために記録ソフトの更新や、</a:t>
            </a:r>
            <a:r>
              <a:rPr lang="en-US" sz="2589" dirty="0" err="1">
                <a:solidFill>
                  <a:srgbClr val="000000"/>
                </a:solidFill>
                <a:latin typeface="メイリオ" panose="020B0604030504040204" pitchFamily="50" charset="-128"/>
                <a:ea typeface="メイリオ" panose="020B0604030504040204" pitchFamily="50" charset="-128"/>
                <a:cs typeface="Trebuchet MS"/>
                <a:sym typeface="Trebuchet MS"/>
              </a:rPr>
              <a:t>全職員より意見抽出の機会を設け、現状把握や環境整備を進めていく</a:t>
            </a:r>
            <a:r>
              <a:rPr lang="en-US" sz="2589" dirty="0">
                <a:solidFill>
                  <a:srgbClr val="000000"/>
                </a:solidFill>
                <a:latin typeface="メイリオ" panose="020B0604030504040204" pitchFamily="50" charset="-128"/>
                <a:ea typeface="メイリオ" panose="020B0604030504040204" pitchFamily="50" charset="-128"/>
                <a:cs typeface="Trebuchet MS"/>
                <a:sym typeface="Trebuchet MS"/>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7473" y="740173"/>
            <a:ext cx="15636999" cy="1030554"/>
            <a:chOff x="0" y="0"/>
            <a:chExt cx="3028106" cy="199567"/>
          </a:xfrm>
        </p:grpSpPr>
        <p:sp>
          <p:nvSpPr>
            <p:cNvPr id="3" name="Freeform 3"/>
            <p:cNvSpPr/>
            <p:nvPr/>
          </p:nvSpPr>
          <p:spPr>
            <a:xfrm>
              <a:off x="0" y="0"/>
              <a:ext cx="3028106" cy="199567"/>
            </a:xfrm>
            <a:custGeom>
              <a:avLst/>
              <a:gdLst/>
              <a:ahLst/>
              <a:cxnLst/>
              <a:rect l="l" t="t" r="r" b="b"/>
              <a:pathLst>
                <a:path w="3028106" h="199567">
                  <a:moveTo>
                    <a:pt x="49510" y="0"/>
                  </a:moveTo>
                  <a:lnTo>
                    <a:pt x="2978596" y="0"/>
                  </a:lnTo>
                  <a:cubicBezTo>
                    <a:pt x="3005940" y="0"/>
                    <a:pt x="3028106" y="22167"/>
                    <a:pt x="3028106" y="49510"/>
                  </a:cubicBezTo>
                  <a:lnTo>
                    <a:pt x="3028106" y="150057"/>
                  </a:lnTo>
                  <a:cubicBezTo>
                    <a:pt x="3028106" y="163187"/>
                    <a:pt x="3022890" y="175781"/>
                    <a:pt x="3013605" y="185066"/>
                  </a:cubicBezTo>
                  <a:cubicBezTo>
                    <a:pt x="3004320" y="194351"/>
                    <a:pt x="2991727" y="199567"/>
                    <a:pt x="2978596" y="199567"/>
                  </a:cubicBezTo>
                  <a:lnTo>
                    <a:pt x="49510" y="199567"/>
                  </a:lnTo>
                  <a:cubicBezTo>
                    <a:pt x="22167" y="199567"/>
                    <a:pt x="0" y="177400"/>
                    <a:pt x="0" y="150057"/>
                  </a:cubicBezTo>
                  <a:lnTo>
                    <a:pt x="0" y="49510"/>
                  </a:lnTo>
                  <a:cubicBezTo>
                    <a:pt x="0" y="22167"/>
                    <a:pt x="22167" y="0"/>
                    <a:pt x="49510" y="0"/>
                  </a:cubicBezTo>
                  <a:close/>
                </a:path>
              </a:pathLst>
            </a:custGeom>
            <a:solidFill>
              <a:srgbClr val="C1FF72"/>
            </a:solidFill>
            <a:ln cap="rnd">
              <a:noFill/>
              <a:prstDash val="solid"/>
              <a:round/>
            </a:ln>
          </p:spPr>
        </p:sp>
        <p:sp>
          <p:nvSpPr>
            <p:cNvPr id="4" name="TextBox 4"/>
            <p:cNvSpPr txBox="1"/>
            <p:nvPr/>
          </p:nvSpPr>
          <p:spPr>
            <a:xfrm>
              <a:off x="0" y="-219075"/>
              <a:ext cx="3028106" cy="41864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3228116" y="952500"/>
            <a:ext cx="8094923" cy="641201"/>
          </a:xfrm>
          <a:prstGeom prst="rect">
            <a:avLst/>
          </a:prstGeom>
        </p:spPr>
        <p:txBody>
          <a:bodyPr lIns="0" tIns="0" rIns="0" bIns="0" rtlCol="0" anchor="t">
            <a:spAutoFit/>
          </a:bodyPr>
          <a:lstStyle/>
          <a:p>
            <a:pPr algn="l">
              <a:lnSpc>
                <a:spcPts val="5039"/>
              </a:lnSpc>
              <a:spcBef>
                <a:spcPct val="0"/>
              </a:spcBef>
            </a:pPr>
            <a:r>
              <a:rPr lang="en-US" sz="3599"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経営</a:t>
            </a:r>
            <a:endParaRPr lang="en-US" sz="3599"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sp>
        <p:nvSpPr>
          <p:cNvPr id="6" name="TextBox 6"/>
          <p:cNvSpPr txBox="1"/>
          <p:nvPr/>
        </p:nvSpPr>
        <p:spPr>
          <a:xfrm>
            <a:off x="1620776" y="609369"/>
            <a:ext cx="1186121" cy="1018869"/>
          </a:xfrm>
          <a:prstGeom prst="rect">
            <a:avLst/>
          </a:prstGeom>
        </p:spPr>
        <p:txBody>
          <a:bodyPr lIns="0" tIns="0" rIns="0" bIns="0" rtlCol="0" anchor="t">
            <a:spAutoFit/>
          </a:bodyPr>
          <a:lstStyle/>
          <a:p>
            <a:pPr marL="0" lvl="0" indent="0" algn="l">
              <a:lnSpc>
                <a:spcPts val="9361"/>
              </a:lnSpc>
              <a:spcBef>
                <a:spcPct val="0"/>
              </a:spcBef>
            </a:pPr>
            <a:r>
              <a:rPr lang="en-US" sz="5115" b="1" u="none" strike="noStrike" spc="102" dirty="0">
                <a:solidFill>
                  <a:srgbClr val="1C1C1C"/>
                </a:solidFill>
                <a:latin typeface="Futura Ultra-Bold"/>
                <a:ea typeface="Futura Ultra-Bold"/>
                <a:cs typeface="Futura Ultra-Bold"/>
                <a:sym typeface="Futura Ultra-Bold"/>
              </a:rPr>
              <a:t>3.</a:t>
            </a:r>
          </a:p>
        </p:txBody>
      </p:sp>
      <p:sp>
        <p:nvSpPr>
          <p:cNvPr id="7" name="TextBox 7"/>
          <p:cNvSpPr txBox="1"/>
          <p:nvPr/>
        </p:nvSpPr>
        <p:spPr>
          <a:xfrm>
            <a:off x="1325501" y="2857500"/>
            <a:ext cx="15057500" cy="6860853"/>
          </a:xfrm>
          <a:prstGeom prst="rect">
            <a:avLst/>
          </a:prstGeom>
        </p:spPr>
        <p:txBody>
          <a:bodyPr wrap="square" lIns="0" tIns="0" rIns="0" bIns="0" rtlCol="0" anchor="t">
            <a:spAutoFit/>
          </a:bodyPr>
          <a:lstStyle/>
          <a:p>
            <a:pPr algn="l">
              <a:lnSpc>
                <a:spcPts val="3493"/>
              </a:lnSpc>
            </a:pPr>
            <a:r>
              <a:rPr lang="en-US" sz="2911" b="1" dirty="0" err="1">
                <a:solidFill>
                  <a:srgbClr val="000000"/>
                </a:solidFill>
                <a:latin typeface="メイリオ" panose="020B0604030504040204" pitchFamily="50" charset="-128"/>
                <a:ea typeface="メイリオ" panose="020B0604030504040204" pitchFamily="50" charset="-128"/>
                <a:cs typeface="Trebuchet MS Bold"/>
                <a:sym typeface="Trebuchet MS Bold"/>
              </a:rPr>
              <a:t>地域ニーズに応えながらも永続的な法人運営を行うために新たな制度・報酬改定の動向に</a:t>
            </a:r>
            <a:endParaRPr lang="en-US" sz="2911" b="1" dirty="0">
              <a:solidFill>
                <a:srgbClr val="000000"/>
              </a:solidFill>
              <a:latin typeface="メイリオ" panose="020B0604030504040204" pitchFamily="50" charset="-128"/>
              <a:ea typeface="メイリオ" panose="020B0604030504040204" pitchFamily="50" charset="-128"/>
              <a:cs typeface="Trebuchet MS Bold"/>
              <a:sym typeface="Trebuchet MS Bold"/>
            </a:endParaRPr>
          </a:p>
          <a:p>
            <a:pPr algn="l">
              <a:lnSpc>
                <a:spcPts val="3493"/>
              </a:lnSpc>
            </a:pPr>
            <a:r>
              <a:rPr lang="en-US" sz="2911" b="1" dirty="0" err="1">
                <a:solidFill>
                  <a:srgbClr val="000000"/>
                </a:solidFill>
                <a:latin typeface="メイリオ" panose="020B0604030504040204" pitchFamily="50" charset="-128"/>
                <a:ea typeface="メイリオ" panose="020B0604030504040204" pitchFamily="50" charset="-128"/>
                <a:cs typeface="Trebuchet MS Bold"/>
                <a:sym typeface="Trebuchet MS Bold"/>
              </a:rPr>
              <a:t>スピード感をもって対応し、各事業所単位でも適切な収益確保に努めていきます</a:t>
            </a:r>
            <a:r>
              <a:rPr lang="en-US" sz="2911" b="1" dirty="0">
                <a:solidFill>
                  <a:srgbClr val="000000"/>
                </a:solidFill>
                <a:latin typeface="メイリオ" panose="020B0604030504040204" pitchFamily="50" charset="-128"/>
                <a:ea typeface="メイリオ" panose="020B0604030504040204" pitchFamily="50" charset="-128"/>
                <a:cs typeface="Trebuchet MS Bold"/>
                <a:sym typeface="Trebuchet MS Bold"/>
              </a:rPr>
              <a:t>。</a:t>
            </a:r>
          </a:p>
          <a:p>
            <a:pPr algn="l">
              <a:lnSpc>
                <a:spcPts val="3493"/>
              </a:lnSpc>
            </a:pPr>
            <a:endParaRPr lang="en-US" sz="2911" b="1" dirty="0">
              <a:solidFill>
                <a:srgbClr val="000000"/>
              </a:solidFill>
              <a:latin typeface="メイリオ" panose="020B0604030504040204" pitchFamily="50" charset="-128"/>
              <a:ea typeface="メイリオ" panose="020B0604030504040204" pitchFamily="50" charset="-128"/>
              <a:cs typeface="Trebuchet MS Bold"/>
              <a:sym typeface="Trebuchet MS Bold"/>
            </a:endParaRPr>
          </a:p>
          <a:p>
            <a:pPr algn="l">
              <a:lnSpc>
                <a:spcPts val="2717"/>
              </a:lnSpc>
            </a:pPr>
            <a:endParaRPr lang="en-US" sz="2911" b="1" dirty="0">
              <a:solidFill>
                <a:srgbClr val="000000"/>
              </a:solidFill>
              <a:latin typeface="メイリオ" panose="020B0604030504040204" pitchFamily="50" charset="-128"/>
              <a:ea typeface="メイリオ" panose="020B0604030504040204" pitchFamily="50" charset="-128"/>
              <a:cs typeface="Trebuchet MS Bold"/>
              <a:sym typeface="Trebuchet MS Bold"/>
            </a:endParaRPr>
          </a:p>
          <a:p>
            <a:pPr algn="l">
              <a:lnSpc>
                <a:spcPts val="3077"/>
              </a:lnSpc>
            </a:pPr>
            <a:r>
              <a:rPr lang="en-US" sz="2564" b="1" dirty="0">
                <a:solidFill>
                  <a:srgbClr val="000000"/>
                </a:solidFill>
                <a:latin typeface="メイリオ" panose="020B0604030504040204" pitchFamily="50" charset="-128"/>
                <a:ea typeface="メイリオ" panose="020B0604030504040204" pitchFamily="50" charset="-128"/>
                <a:cs typeface="Trebuchet MS Bold"/>
                <a:sym typeface="Trebuchet MS Bold"/>
              </a:rPr>
              <a:t>①</a:t>
            </a:r>
            <a:r>
              <a:rPr lang="en-US" sz="2564" b="1" dirty="0" err="1">
                <a:solidFill>
                  <a:srgbClr val="000000"/>
                </a:solidFill>
                <a:latin typeface="メイリオ" panose="020B0604030504040204" pitchFamily="50" charset="-128"/>
                <a:ea typeface="メイリオ" panose="020B0604030504040204" pitchFamily="50" charset="-128"/>
                <a:cs typeface="Trebuchet MS Bold"/>
                <a:sym typeface="Trebuchet MS Bold"/>
              </a:rPr>
              <a:t>永続的な経営安定のために取り組むこと</a:t>
            </a:r>
            <a:endParaRPr lang="en-US" sz="2564" b="1" dirty="0">
              <a:solidFill>
                <a:srgbClr val="000000"/>
              </a:solidFill>
              <a:latin typeface="メイリオ" panose="020B0604030504040204" pitchFamily="50" charset="-128"/>
              <a:ea typeface="メイリオ" panose="020B0604030504040204" pitchFamily="50" charset="-128"/>
              <a:cs typeface="Trebuchet MS Bold"/>
              <a:sym typeface="Trebuchet MS Bold"/>
            </a:endParaRPr>
          </a:p>
          <a:p>
            <a:pPr algn="l">
              <a:lnSpc>
                <a:spcPts val="3077"/>
              </a:lnSpc>
            </a:pPr>
            <a:r>
              <a:rPr lang="en-US" sz="2564" dirty="0">
                <a:latin typeface="メイリオ" panose="020B0604030504040204" pitchFamily="50" charset="-128"/>
                <a:ea typeface="メイリオ" panose="020B0604030504040204" pitchFamily="50" charset="-128"/>
                <a:cs typeface="Trebuchet MS"/>
                <a:sym typeface="Trebuchet MS"/>
              </a:rPr>
              <a:t>・令和7年度・8年度の法人全体の</a:t>
            </a:r>
            <a:r>
              <a:rPr lang="ja-JP" altLang="en-US" sz="2564" dirty="0">
                <a:latin typeface="メイリオ" panose="020B0604030504040204" pitchFamily="50" charset="-128"/>
                <a:ea typeface="メイリオ" panose="020B0604030504040204" pitchFamily="50" charset="-128"/>
                <a:cs typeface="Trebuchet MS"/>
                <a:sym typeface="Trebuchet MS"/>
              </a:rPr>
              <a:t>事業活動</a:t>
            </a:r>
            <a:r>
              <a:rPr lang="en-US" sz="2564" dirty="0">
                <a:latin typeface="メイリオ" panose="020B0604030504040204" pitchFamily="50" charset="-128"/>
                <a:ea typeface="メイリオ" panose="020B0604030504040204" pitchFamily="50" charset="-128"/>
                <a:cs typeface="Trebuchet MS"/>
                <a:sym typeface="Trebuchet MS"/>
              </a:rPr>
              <a:t>収支差額目標を</a:t>
            </a:r>
            <a:r>
              <a:rPr lang="en-US" altLang="ja-JP" sz="2564" dirty="0">
                <a:latin typeface="メイリオ" panose="020B0604030504040204" pitchFamily="50" charset="-128"/>
                <a:ea typeface="メイリオ" panose="020B0604030504040204" pitchFamily="50" charset="-128"/>
                <a:cs typeface="Trebuchet MS"/>
                <a:sym typeface="Trebuchet MS"/>
              </a:rPr>
              <a:t>10</a:t>
            </a:r>
            <a:r>
              <a:rPr lang="en-US" sz="2564" dirty="0">
                <a:latin typeface="メイリオ" panose="020B0604030504040204" pitchFamily="50" charset="-128"/>
                <a:ea typeface="メイリオ" panose="020B0604030504040204" pitchFamily="50" charset="-128"/>
                <a:cs typeface="Trebuchet MS"/>
                <a:sym typeface="Trebuchet MS"/>
              </a:rPr>
              <a:t>％とし、予算の策定及び各事業所の収支</a:t>
            </a:r>
          </a:p>
          <a:p>
            <a:pPr algn="l">
              <a:lnSpc>
                <a:spcPts val="3077"/>
              </a:lnSpc>
            </a:pPr>
            <a:r>
              <a:rPr lang="ja-JP" altLang="en-US" sz="2564" dirty="0">
                <a:latin typeface="メイリオ" panose="020B0604030504040204" pitchFamily="50" charset="-128"/>
                <a:ea typeface="メイリオ" panose="020B0604030504040204" pitchFamily="50" charset="-128"/>
                <a:cs typeface="Trebuchet MS"/>
                <a:sym typeface="Trebuchet MS"/>
              </a:rPr>
              <a:t>　</a:t>
            </a:r>
            <a:r>
              <a:rPr lang="en-US" sz="2564" dirty="0" err="1">
                <a:latin typeface="メイリオ" panose="020B0604030504040204" pitchFamily="50" charset="-128"/>
                <a:ea typeface="メイリオ" panose="020B0604030504040204" pitchFamily="50" charset="-128"/>
                <a:cs typeface="Trebuchet MS"/>
                <a:sym typeface="Trebuchet MS"/>
              </a:rPr>
              <a:t>状況（予算執行状況）を見ながら収益増・支出減の取組みを進め、経営の最適化を図っていく</a:t>
            </a:r>
            <a:r>
              <a:rPr lang="en-US" sz="2564" dirty="0">
                <a:latin typeface="メイリオ" panose="020B0604030504040204" pitchFamily="50" charset="-128"/>
                <a:ea typeface="メイリオ" panose="020B0604030504040204" pitchFamily="50" charset="-128"/>
                <a:cs typeface="Trebuchet MS"/>
                <a:sym typeface="Trebuchet MS"/>
              </a:rPr>
              <a:t>。</a:t>
            </a:r>
          </a:p>
          <a:p>
            <a:pPr algn="l">
              <a:lnSpc>
                <a:spcPts val="3077"/>
              </a:lnSpc>
            </a:pPr>
            <a:r>
              <a:rPr lang="en-US" sz="2564" dirty="0">
                <a:latin typeface="メイリオ" panose="020B0604030504040204" pitchFamily="50" charset="-128"/>
                <a:ea typeface="メイリオ" panose="020B0604030504040204" pitchFamily="50" charset="-128"/>
                <a:cs typeface="Trebuchet MS"/>
                <a:sym typeface="Trebuchet MS"/>
              </a:rPr>
              <a:t>・</a:t>
            </a:r>
            <a:r>
              <a:rPr lang="en-US" sz="2564" dirty="0" err="1">
                <a:latin typeface="メイリオ" panose="020B0604030504040204" pitchFamily="50" charset="-128"/>
                <a:ea typeface="メイリオ" panose="020B0604030504040204" pitchFamily="50" charset="-128"/>
                <a:cs typeface="Trebuchet MS"/>
                <a:sym typeface="Trebuchet MS"/>
              </a:rPr>
              <a:t>本部は定期的に資産管理と財務分析を行い、事業所は定員、加算、利用率を意識し、収益の把握と</a:t>
            </a:r>
            <a:endParaRPr lang="en-US" sz="2564" dirty="0">
              <a:latin typeface="メイリオ" panose="020B0604030504040204" pitchFamily="50" charset="-128"/>
              <a:ea typeface="メイリオ" panose="020B0604030504040204" pitchFamily="50" charset="-128"/>
              <a:cs typeface="Trebuchet MS"/>
              <a:sym typeface="Trebuchet MS"/>
            </a:endParaRPr>
          </a:p>
          <a:p>
            <a:pPr algn="l">
              <a:lnSpc>
                <a:spcPts val="3077"/>
              </a:lnSpc>
            </a:pPr>
            <a:r>
              <a:rPr lang="en-US" sz="2564" dirty="0">
                <a:latin typeface="メイリオ" panose="020B0604030504040204" pitchFamily="50" charset="-128"/>
                <a:ea typeface="メイリオ" panose="020B0604030504040204" pitchFamily="50" charset="-128"/>
                <a:cs typeface="Trebuchet MS"/>
                <a:sym typeface="Trebuchet MS"/>
              </a:rPr>
              <a:t>　</a:t>
            </a:r>
            <a:r>
              <a:rPr lang="en-US" sz="2564" dirty="0" err="1">
                <a:latin typeface="メイリオ" panose="020B0604030504040204" pitchFamily="50" charset="-128"/>
                <a:ea typeface="メイリオ" panose="020B0604030504040204" pitchFamily="50" charset="-128"/>
                <a:cs typeface="Trebuchet MS"/>
                <a:sym typeface="Trebuchet MS"/>
              </a:rPr>
              <a:t>コスト管理を行い効率的な運営を目指す</a:t>
            </a:r>
            <a:r>
              <a:rPr lang="en-US" sz="2564" dirty="0">
                <a:latin typeface="メイリオ" panose="020B0604030504040204" pitchFamily="50" charset="-128"/>
                <a:ea typeface="メイリオ" panose="020B0604030504040204" pitchFamily="50" charset="-128"/>
                <a:cs typeface="Trebuchet MS"/>
                <a:sym typeface="Trebuchet MS"/>
              </a:rPr>
              <a:t>。</a:t>
            </a:r>
          </a:p>
          <a:p>
            <a:pPr algn="l">
              <a:lnSpc>
                <a:spcPts val="3077"/>
              </a:lnSpc>
            </a:pPr>
            <a:r>
              <a:rPr lang="en-US" sz="2564" dirty="0">
                <a:latin typeface="メイリオ" panose="020B0604030504040204" pitchFamily="50" charset="-128"/>
                <a:ea typeface="メイリオ" panose="020B0604030504040204" pitchFamily="50" charset="-128"/>
                <a:cs typeface="Trebuchet MS"/>
                <a:sym typeface="Trebuchet MS"/>
              </a:rPr>
              <a:t>・</a:t>
            </a:r>
            <a:r>
              <a:rPr lang="en-US" sz="2564" dirty="0" err="1">
                <a:latin typeface="メイリオ" panose="020B0604030504040204" pitchFamily="50" charset="-128"/>
                <a:ea typeface="メイリオ" panose="020B0604030504040204" pitchFamily="50" charset="-128"/>
                <a:cs typeface="Trebuchet MS"/>
                <a:sym typeface="Trebuchet MS"/>
              </a:rPr>
              <a:t>公的資金だけではなく民間からの寄付や助成金、多様な資金源を確保する努力をする</a:t>
            </a:r>
            <a:r>
              <a:rPr lang="en-US" sz="2564" dirty="0">
                <a:latin typeface="メイリオ" panose="020B0604030504040204" pitchFamily="50" charset="-128"/>
                <a:ea typeface="メイリオ" panose="020B0604030504040204" pitchFamily="50" charset="-128"/>
                <a:cs typeface="Trebuchet MS"/>
                <a:sym typeface="Trebuchet MS"/>
              </a:rPr>
              <a:t>。</a:t>
            </a:r>
          </a:p>
          <a:p>
            <a:pPr algn="l">
              <a:lnSpc>
                <a:spcPts val="3077"/>
              </a:lnSpc>
            </a:pPr>
            <a:r>
              <a:rPr lang="en-US" sz="2564" dirty="0">
                <a:latin typeface="メイリオ" panose="020B0604030504040204" pitchFamily="50" charset="-128"/>
                <a:ea typeface="メイリオ" panose="020B0604030504040204" pitchFamily="50" charset="-128"/>
                <a:cs typeface="Trebuchet MS"/>
                <a:sym typeface="Trebuchet MS"/>
              </a:rPr>
              <a:t>・</a:t>
            </a:r>
            <a:r>
              <a:rPr lang="en-US" sz="2564" dirty="0" err="1">
                <a:latin typeface="メイリオ" panose="020B0604030504040204" pitchFamily="50" charset="-128"/>
                <a:ea typeface="メイリオ" panose="020B0604030504040204" pitchFamily="50" charset="-128"/>
                <a:cs typeface="Trebuchet MS"/>
                <a:sym typeface="Trebuchet MS"/>
              </a:rPr>
              <a:t>人材確保のための処遇改善手当を含む給与体系と福利厚生を見直す</a:t>
            </a:r>
            <a:r>
              <a:rPr lang="en-US" sz="2564" dirty="0">
                <a:latin typeface="メイリオ" panose="020B0604030504040204" pitchFamily="50" charset="-128"/>
                <a:ea typeface="メイリオ" panose="020B0604030504040204" pitchFamily="50" charset="-128"/>
                <a:cs typeface="Trebuchet MS"/>
                <a:sym typeface="Trebuchet MS"/>
              </a:rPr>
              <a:t>。</a:t>
            </a:r>
          </a:p>
          <a:p>
            <a:pPr algn="l">
              <a:lnSpc>
                <a:spcPts val="3077"/>
              </a:lnSpc>
            </a:pPr>
            <a:endParaRPr lang="en-US" sz="2564" dirty="0">
              <a:latin typeface="メイリオ" panose="020B0604030504040204" pitchFamily="50" charset="-128"/>
              <a:ea typeface="メイリオ" panose="020B0604030504040204" pitchFamily="50" charset="-128"/>
              <a:cs typeface="Trebuchet MS"/>
              <a:sym typeface="Trebuchet MS"/>
            </a:endParaRPr>
          </a:p>
          <a:p>
            <a:pPr algn="l">
              <a:lnSpc>
                <a:spcPts val="3077"/>
              </a:lnSpc>
            </a:pPr>
            <a:r>
              <a:rPr lang="en-US" sz="2564" b="1" dirty="0">
                <a:latin typeface="メイリオ" panose="020B0604030504040204" pitchFamily="50" charset="-128"/>
                <a:ea typeface="メイリオ" panose="020B0604030504040204" pitchFamily="50" charset="-128"/>
                <a:cs typeface="Trebuchet MS Bold"/>
                <a:sym typeface="Trebuchet MS Bold"/>
              </a:rPr>
              <a:t>②</a:t>
            </a:r>
            <a:r>
              <a:rPr lang="en-US" sz="2564" b="1" dirty="0" err="1">
                <a:latin typeface="メイリオ" panose="020B0604030504040204" pitchFamily="50" charset="-128"/>
                <a:ea typeface="メイリオ" panose="020B0604030504040204" pitchFamily="50" charset="-128"/>
                <a:cs typeface="Trebuchet MS Bold"/>
                <a:sym typeface="Trebuchet MS Bold"/>
              </a:rPr>
              <a:t>大規模修繕計画</a:t>
            </a:r>
            <a:endParaRPr lang="en-US" sz="2564" b="1" dirty="0">
              <a:latin typeface="メイリオ" panose="020B0604030504040204" pitchFamily="50" charset="-128"/>
              <a:ea typeface="メイリオ" panose="020B0604030504040204" pitchFamily="50" charset="-128"/>
              <a:cs typeface="Trebuchet MS Bold"/>
              <a:sym typeface="Trebuchet MS Bold"/>
            </a:endParaRPr>
          </a:p>
          <a:p>
            <a:pPr algn="l">
              <a:lnSpc>
                <a:spcPts val="3077"/>
              </a:lnSpc>
            </a:pPr>
            <a:r>
              <a:rPr lang="en-US" sz="2564" dirty="0">
                <a:latin typeface="メイリオ" panose="020B0604030504040204" pitchFamily="50" charset="-128"/>
                <a:ea typeface="メイリオ" panose="020B0604030504040204" pitchFamily="50" charset="-128"/>
                <a:cs typeface="Trebuchet MS"/>
                <a:sym typeface="Trebuchet MS"/>
              </a:rPr>
              <a:t>法人設立から25年を超え、建物の改修・修繕についての課題があるため、具体的な修繕計画を立てる。</a:t>
            </a:r>
          </a:p>
          <a:p>
            <a:pPr algn="l">
              <a:lnSpc>
                <a:spcPts val="3077"/>
              </a:lnSpc>
            </a:pPr>
            <a:r>
              <a:rPr lang="en-US" sz="2564" dirty="0">
                <a:latin typeface="メイリオ" panose="020B0604030504040204" pitchFamily="50" charset="-128"/>
                <a:ea typeface="メイリオ" panose="020B0604030504040204" pitchFamily="50" charset="-128"/>
                <a:cs typeface="Trebuchet MS"/>
                <a:sym typeface="Trebuchet MS"/>
              </a:rPr>
              <a:t>・</a:t>
            </a:r>
            <a:r>
              <a:rPr lang="en-US" sz="2564" dirty="0" err="1">
                <a:latin typeface="メイリオ" panose="020B0604030504040204" pitchFamily="50" charset="-128"/>
                <a:ea typeface="メイリオ" panose="020B0604030504040204" pitchFamily="50" charset="-128"/>
                <a:cs typeface="Trebuchet MS"/>
                <a:sym typeface="Trebuchet MS"/>
              </a:rPr>
              <a:t>一部未実施の事業所のLED照明への切り替え</a:t>
            </a:r>
            <a:endParaRPr lang="en-US" sz="2564" dirty="0">
              <a:latin typeface="メイリオ" panose="020B0604030504040204" pitchFamily="50" charset="-128"/>
              <a:ea typeface="メイリオ" panose="020B0604030504040204" pitchFamily="50" charset="-128"/>
              <a:cs typeface="Trebuchet MS"/>
              <a:sym typeface="Trebuchet MS"/>
            </a:endParaRPr>
          </a:p>
          <a:p>
            <a:pPr algn="l">
              <a:lnSpc>
                <a:spcPts val="3077"/>
              </a:lnSpc>
            </a:pPr>
            <a:r>
              <a:rPr lang="en-US" sz="2564" dirty="0">
                <a:latin typeface="メイリオ" panose="020B0604030504040204" pitchFamily="50" charset="-128"/>
                <a:ea typeface="メイリオ" panose="020B0604030504040204" pitchFamily="50" charset="-128"/>
                <a:cs typeface="Trebuchet MS"/>
                <a:sym typeface="Trebuchet MS"/>
              </a:rPr>
              <a:t>・</a:t>
            </a:r>
            <a:r>
              <a:rPr lang="en-US" sz="2564" dirty="0" err="1">
                <a:latin typeface="メイリオ" panose="020B0604030504040204" pitchFamily="50" charset="-128"/>
                <a:ea typeface="メイリオ" panose="020B0604030504040204" pitchFamily="50" charset="-128"/>
                <a:cs typeface="Trebuchet MS"/>
                <a:sym typeface="Trebuchet MS"/>
              </a:rPr>
              <a:t>サポートセンター曙の老朽化に対する全体改修</a:t>
            </a:r>
            <a:endParaRPr lang="en-US" sz="2564" dirty="0">
              <a:latin typeface="メイリオ" panose="020B0604030504040204" pitchFamily="50" charset="-128"/>
              <a:ea typeface="メイリオ" panose="020B0604030504040204" pitchFamily="50" charset="-128"/>
              <a:cs typeface="Trebuchet MS"/>
              <a:sym typeface="Trebuchet MS"/>
            </a:endParaRPr>
          </a:p>
          <a:p>
            <a:pPr algn="l">
              <a:lnSpc>
                <a:spcPts val="3077"/>
              </a:lnSpc>
            </a:pPr>
            <a:r>
              <a:rPr lang="en-US" sz="2564" dirty="0">
                <a:latin typeface="メイリオ" panose="020B0604030504040204" pitchFamily="50" charset="-128"/>
                <a:ea typeface="メイリオ" panose="020B0604030504040204" pitchFamily="50" charset="-128"/>
                <a:cs typeface="Trebuchet MS"/>
                <a:sym typeface="Trebuchet MS"/>
              </a:rPr>
              <a:t>・</a:t>
            </a:r>
            <a:r>
              <a:rPr lang="en-US" sz="2564" dirty="0" err="1">
                <a:latin typeface="メイリオ" panose="020B0604030504040204" pitchFamily="50" charset="-128"/>
                <a:ea typeface="メイリオ" panose="020B0604030504040204" pitchFamily="50" charset="-128"/>
                <a:cs typeface="Trebuchet MS"/>
                <a:sym typeface="Trebuchet MS"/>
              </a:rPr>
              <a:t>サポートセンター翔の屋根・外壁と施設内のユニット構造化の改修</a:t>
            </a:r>
            <a:endParaRPr lang="en-US" sz="2564" dirty="0">
              <a:latin typeface="メイリオ" panose="020B0604030504040204" pitchFamily="50" charset="-128"/>
              <a:ea typeface="メイリオ" panose="020B0604030504040204" pitchFamily="50" charset="-128"/>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476250"/>
            <a:ext cx="17335500" cy="9334500"/>
            <a:chOff x="0" y="0"/>
            <a:chExt cx="4565728" cy="2458469"/>
          </a:xfrm>
        </p:grpSpPr>
        <p:sp>
          <p:nvSpPr>
            <p:cNvPr id="3" name="Freeform 3"/>
            <p:cNvSpPr/>
            <p:nvPr/>
          </p:nvSpPr>
          <p:spPr>
            <a:xfrm>
              <a:off x="0" y="0"/>
              <a:ext cx="4565728" cy="2458469"/>
            </a:xfrm>
            <a:custGeom>
              <a:avLst/>
              <a:gdLst/>
              <a:ahLst/>
              <a:cxnLst/>
              <a:rect l="l" t="t" r="r" b="b"/>
              <a:pathLst>
                <a:path w="4565728" h="2458469">
                  <a:moveTo>
                    <a:pt x="15631" y="0"/>
                  </a:moveTo>
                  <a:lnTo>
                    <a:pt x="4550097" y="0"/>
                  </a:lnTo>
                  <a:cubicBezTo>
                    <a:pt x="4558730" y="0"/>
                    <a:pt x="4565728" y="6998"/>
                    <a:pt x="4565728" y="15631"/>
                  </a:cubicBezTo>
                  <a:lnTo>
                    <a:pt x="4565728" y="2442838"/>
                  </a:lnTo>
                  <a:cubicBezTo>
                    <a:pt x="4565728" y="2451471"/>
                    <a:pt x="4558730" y="2458469"/>
                    <a:pt x="4550097" y="2458469"/>
                  </a:cubicBezTo>
                  <a:lnTo>
                    <a:pt x="15631" y="2458469"/>
                  </a:lnTo>
                  <a:cubicBezTo>
                    <a:pt x="11485" y="2458469"/>
                    <a:pt x="7509" y="2456822"/>
                    <a:pt x="4578" y="2453891"/>
                  </a:cubicBezTo>
                  <a:cubicBezTo>
                    <a:pt x="1647" y="2450960"/>
                    <a:pt x="0" y="2446984"/>
                    <a:pt x="0" y="2442838"/>
                  </a:cubicBezTo>
                  <a:lnTo>
                    <a:pt x="0" y="15631"/>
                  </a:lnTo>
                  <a:cubicBezTo>
                    <a:pt x="0" y="11485"/>
                    <a:pt x="1647" y="7509"/>
                    <a:pt x="4578" y="4578"/>
                  </a:cubicBezTo>
                  <a:cubicBezTo>
                    <a:pt x="7509" y="1647"/>
                    <a:pt x="11485" y="0"/>
                    <a:pt x="15631" y="0"/>
                  </a:cubicBezTo>
                  <a:close/>
                </a:path>
              </a:pathLst>
            </a:custGeom>
            <a:solidFill>
              <a:srgbClr val="FFFFFF"/>
            </a:solidFill>
            <a:ln w="47625" cap="rnd">
              <a:solidFill>
                <a:srgbClr val="1C1C1C"/>
              </a:solidFill>
              <a:prstDash val="solid"/>
              <a:round/>
            </a:ln>
          </p:spPr>
        </p:sp>
        <p:sp>
          <p:nvSpPr>
            <p:cNvPr id="4" name="TextBox 4"/>
            <p:cNvSpPr txBox="1"/>
            <p:nvPr/>
          </p:nvSpPr>
          <p:spPr>
            <a:xfrm>
              <a:off x="0" y="-219075"/>
              <a:ext cx="4565728" cy="26775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3" name="Group 6">
            <a:extLst>
              <a:ext uri="{FF2B5EF4-FFF2-40B4-BE49-F238E27FC236}">
                <a16:creationId xmlns:a16="http://schemas.microsoft.com/office/drawing/2014/main" id="{7FF04A57-9F82-5CE2-2C1A-33BCB7458186}"/>
              </a:ext>
            </a:extLst>
          </p:cNvPr>
          <p:cNvGrpSpPr/>
          <p:nvPr/>
        </p:nvGrpSpPr>
        <p:grpSpPr>
          <a:xfrm>
            <a:off x="1392865" y="1135010"/>
            <a:ext cx="6227135" cy="695325"/>
            <a:chOff x="0" y="0"/>
            <a:chExt cx="999739" cy="134650"/>
          </a:xfrm>
        </p:grpSpPr>
        <p:sp>
          <p:nvSpPr>
            <p:cNvPr id="14" name="Freeform 7">
              <a:extLst>
                <a:ext uri="{FF2B5EF4-FFF2-40B4-BE49-F238E27FC236}">
                  <a16:creationId xmlns:a16="http://schemas.microsoft.com/office/drawing/2014/main" id="{8AC96559-29DB-CD60-5DE1-C653D45F4476}"/>
                </a:ext>
              </a:extLst>
            </p:cNvPr>
            <p:cNvSpPr/>
            <p:nvPr/>
          </p:nvSpPr>
          <p:spPr>
            <a:xfrm>
              <a:off x="0" y="0"/>
              <a:ext cx="999739" cy="134650"/>
            </a:xfrm>
            <a:custGeom>
              <a:avLst/>
              <a:gdLst/>
              <a:ahLst/>
              <a:cxnLst/>
              <a:rect l="l" t="t" r="r" b="b"/>
              <a:pathLst>
                <a:path w="999739" h="134650">
                  <a:moveTo>
                    <a:pt x="67325" y="0"/>
                  </a:moveTo>
                  <a:lnTo>
                    <a:pt x="932414" y="0"/>
                  </a:lnTo>
                  <a:cubicBezTo>
                    <a:pt x="969597" y="0"/>
                    <a:pt x="999739" y="30142"/>
                    <a:pt x="999739" y="67325"/>
                  </a:cubicBezTo>
                  <a:lnTo>
                    <a:pt x="999739" y="67325"/>
                  </a:lnTo>
                  <a:cubicBezTo>
                    <a:pt x="999739" y="104507"/>
                    <a:pt x="969597" y="134650"/>
                    <a:pt x="932414" y="134650"/>
                  </a:cubicBezTo>
                  <a:lnTo>
                    <a:pt x="67325" y="134650"/>
                  </a:lnTo>
                  <a:cubicBezTo>
                    <a:pt x="30142" y="134650"/>
                    <a:pt x="0" y="104507"/>
                    <a:pt x="0" y="67325"/>
                  </a:cubicBezTo>
                  <a:lnTo>
                    <a:pt x="0" y="67325"/>
                  </a:lnTo>
                  <a:cubicBezTo>
                    <a:pt x="0" y="30142"/>
                    <a:pt x="30142" y="0"/>
                    <a:pt x="67325" y="0"/>
                  </a:cubicBezTo>
                  <a:close/>
                </a:path>
              </a:pathLst>
            </a:custGeom>
            <a:solidFill>
              <a:srgbClr val="E7E7E7"/>
            </a:solidFill>
            <a:ln w="57150" cap="rnd">
              <a:solidFill>
                <a:srgbClr val="1C1C1C"/>
              </a:solidFill>
              <a:prstDash val="solid"/>
              <a:round/>
            </a:ln>
          </p:spPr>
        </p:sp>
        <p:sp>
          <p:nvSpPr>
            <p:cNvPr id="15" name="TextBox 8">
              <a:extLst>
                <a:ext uri="{FF2B5EF4-FFF2-40B4-BE49-F238E27FC236}">
                  <a16:creationId xmlns:a16="http://schemas.microsoft.com/office/drawing/2014/main" id="{5383A1A8-A660-82EA-6938-4AFC5946B01F}"/>
                </a:ext>
              </a:extLst>
            </p:cNvPr>
            <p:cNvSpPr txBox="1"/>
            <p:nvPr/>
          </p:nvSpPr>
          <p:spPr>
            <a:xfrm>
              <a:off x="0" y="-219075"/>
              <a:ext cx="999739" cy="353725"/>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TextBox 8"/>
          <p:cNvSpPr txBox="1"/>
          <p:nvPr/>
        </p:nvSpPr>
        <p:spPr>
          <a:xfrm>
            <a:off x="2210486" y="1189134"/>
            <a:ext cx="4647514" cy="604012"/>
          </a:xfrm>
          <a:prstGeom prst="rect">
            <a:avLst/>
          </a:prstGeom>
        </p:spPr>
        <p:txBody>
          <a:bodyPr wrap="square" lIns="0" tIns="0" rIns="0" bIns="0" rtlCol="0" anchor="t">
            <a:spAutoFit/>
          </a:bodyPr>
          <a:lstStyle/>
          <a:p>
            <a:pPr algn="l">
              <a:lnSpc>
                <a:spcPts val="5039"/>
              </a:lnSpc>
              <a:spcBef>
                <a:spcPct val="0"/>
              </a:spcBef>
            </a:pPr>
            <a:r>
              <a:rPr lang="en-US" sz="32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社会参加・地域への貢献</a:t>
            </a:r>
            <a:endParaRPr lang="en-US" sz="32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sp>
        <p:nvSpPr>
          <p:cNvPr id="9" name="TextBox 9"/>
          <p:cNvSpPr txBox="1"/>
          <p:nvPr/>
        </p:nvSpPr>
        <p:spPr>
          <a:xfrm>
            <a:off x="1371600" y="3155553"/>
            <a:ext cx="9136251" cy="5950347"/>
          </a:xfrm>
          <a:prstGeom prst="rect">
            <a:avLst/>
          </a:prstGeom>
        </p:spPr>
        <p:txBody>
          <a:bodyPr wrap="square" lIns="0" tIns="0" rIns="0" bIns="0" rtlCol="0" anchor="t">
            <a:spAutoFit/>
          </a:bodyPr>
          <a:lstStyle/>
          <a:p>
            <a:pPr algn="l">
              <a:lnSpc>
                <a:spcPts val="2879"/>
              </a:lnSpc>
            </a:pPr>
            <a:r>
              <a:rPr lang="en-US" sz="2400" b="1" dirty="0" err="1">
                <a:latin typeface="メイリオ" panose="020B0604030504040204" pitchFamily="50" charset="-128"/>
                <a:ea typeface="メイリオ" panose="020B0604030504040204" pitchFamily="50" charset="-128"/>
                <a:cs typeface="Trebuchet MS Bold"/>
                <a:sym typeface="Trebuchet MS Bold"/>
              </a:rPr>
              <a:t>利用者の生活の幅を広げるための「社会参加」の促進のため、地域の団体・関係機関様々な方と「頼り・頼られる」連携繋がりを構築する</a:t>
            </a:r>
            <a:r>
              <a:rPr lang="en-US" sz="2400" b="1" dirty="0">
                <a:latin typeface="メイリオ" panose="020B0604030504040204" pitchFamily="50" charset="-128"/>
                <a:ea typeface="メイリオ" panose="020B0604030504040204" pitchFamily="50" charset="-128"/>
                <a:cs typeface="Trebuchet MS Bold"/>
                <a:sym typeface="Trebuchet MS Bold"/>
              </a:rPr>
              <a:t>。</a:t>
            </a:r>
          </a:p>
          <a:p>
            <a:pPr algn="l">
              <a:lnSpc>
                <a:spcPts val="2879"/>
              </a:lnSpc>
            </a:pPr>
            <a:r>
              <a:rPr lang="en-US" sz="2400" dirty="0">
                <a:latin typeface="メイリオ" panose="020B0604030504040204" pitchFamily="50" charset="-128"/>
                <a:ea typeface="メイリオ" panose="020B0604030504040204" pitchFamily="50" charset="-128"/>
                <a:cs typeface="Trebuchet MS"/>
                <a:sym typeface="Trebuchet MS"/>
              </a:rPr>
              <a:t>・</a:t>
            </a:r>
            <a:r>
              <a:rPr lang="en-US" sz="2400" dirty="0" err="1">
                <a:latin typeface="メイリオ" panose="020B0604030504040204" pitchFamily="50" charset="-128"/>
                <a:ea typeface="メイリオ" panose="020B0604030504040204" pitchFamily="50" charset="-128"/>
                <a:cs typeface="Trebuchet MS"/>
                <a:sym typeface="Trebuchet MS"/>
              </a:rPr>
              <a:t>災害や「いざ」という不測の事態に備え、各事業所で「共助</a:t>
            </a:r>
            <a:r>
              <a:rPr lang="en-US" sz="2400" dirty="0">
                <a:latin typeface="メイリオ" panose="020B0604030504040204" pitchFamily="50" charset="-128"/>
                <a:ea typeface="メイリオ" panose="020B0604030504040204" pitchFamily="50" charset="-128"/>
                <a:cs typeface="Trebuchet MS"/>
                <a:sym typeface="Trebuchet MS"/>
              </a:rPr>
              <a:t>」</a:t>
            </a:r>
          </a:p>
          <a:p>
            <a:pPr algn="l">
              <a:lnSpc>
                <a:spcPts val="2879"/>
              </a:lnSpc>
            </a:pPr>
            <a:r>
              <a:rPr lang="ja-JP" altLang="en-US" sz="2400" dirty="0">
                <a:latin typeface="メイリオ" panose="020B0604030504040204" pitchFamily="50" charset="-128"/>
                <a:ea typeface="メイリオ" panose="020B0604030504040204" pitchFamily="50" charset="-128"/>
                <a:cs typeface="Trebuchet MS"/>
                <a:sym typeface="Trebuchet MS"/>
              </a:rPr>
              <a:t>　</a:t>
            </a:r>
            <a:r>
              <a:rPr lang="en-US" sz="2400" dirty="0" err="1">
                <a:latin typeface="メイリオ" panose="020B0604030504040204" pitchFamily="50" charset="-128"/>
                <a:ea typeface="メイリオ" panose="020B0604030504040204" pitchFamily="50" charset="-128"/>
                <a:cs typeface="Trebuchet MS"/>
                <a:sym typeface="Trebuchet MS"/>
              </a:rPr>
              <a:t>のための連携・繋がりづくりに努める</a:t>
            </a:r>
            <a:endParaRPr lang="en-US" sz="2400" dirty="0">
              <a:latin typeface="メイリオ" panose="020B0604030504040204" pitchFamily="50" charset="-128"/>
              <a:ea typeface="メイリオ" panose="020B0604030504040204" pitchFamily="50" charset="-128"/>
              <a:cs typeface="Trebuchet MS"/>
              <a:sym typeface="Trebuchet MS"/>
            </a:endParaRPr>
          </a:p>
          <a:p>
            <a:pPr algn="l">
              <a:lnSpc>
                <a:spcPts val="2879"/>
              </a:lnSpc>
            </a:pPr>
            <a:r>
              <a:rPr lang="en-US" sz="2400" dirty="0">
                <a:latin typeface="メイリオ" panose="020B0604030504040204" pitchFamily="50" charset="-128"/>
                <a:ea typeface="メイリオ" panose="020B0604030504040204" pitchFamily="50" charset="-128"/>
                <a:cs typeface="Trebuchet MS"/>
                <a:sym typeface="Trebuchet MS"/>
              </a:rPr>
              <a:t>・</a:t>
            </a:r>
            <a:r>
              <a:rPr lang="en-US" sz="2400" dirty="0" err="1">
                <a:latin typeface="メイリオ" panose="020B0604030504040204" pitchFamily="50" charset="-128"/>
                <a:ea typeface="メイリオ" panose="020B0604030504040204" pitchFamily="50" charset="-128"/>
                <a:cs typeface="Trebuchet MS"/>
                <a:sym typeface="Trebuchet MS"/>
              </a:rPr>
              <a:t>活動の幅を広げ、開かれた事業所運営のために、地域のボラン</a:t>
            </a:r>
            <a:endParaRPr lang="en-US" sz="2400" dirty="0">
              <a:latin typeface="メイリオ" panose="020B0604030504040204" pitchFamily="50" charset="-128"/>
              <a:ea typeface="メイリオ" panose="020B0604030504040204" pitchFamily="50" charset="-128"/>
              <a:cs typeface="Trebuchet MS"/>
              <a:sym typeface="Trebuchet MS"/>
            </a:endParaRPr>
          </a:p>
          <a:p>
            <a:pPr algn="l">
              <a:lnSpc>
                <a:spcPts val="2879"/>
              </a:lnSpc>
            </a:pPr>
            <a:r>
              <a:rPr lang="ja-JP" altLang="en-US" sz="2400" dirty="0">
                <a:latin typeface="メイリオ" panose="020B0604030504040204" pitchFamily="50" charset="-128"/>
                <a:ea typeface="メイリオ" panose="020B0604030504040204" pitchFamily="50" charset="-128"/>
                <a:cs typeface="Trebuchet MS"/>
                <a:sym typeface="Trebuchet MS"/>
              </a:rPr>
              <a:t>　</a:t>
            </a:r>
            <a:r>
              <a:rPr lang="en-US" sz="2400" dirty="0" err="1">
                <a:latin typeface="メイリオ" panose="020B0604030504040204" pitchFamily="50" charset="-128"/>
                <a:ea typeface="メイリオ" panose="020B0604030504040204" pitchFamily="50" charset="-128"/>
                <a:cs typeface="Trebuchet MS"/>
                <a:sym typeface="Trebuchet MS"/>
              </a:rPr>
              <a:t>ティアとの協働・積極的な受け入れを行っていく</a:t>
            </a:r>
            <a:endParaRPr lang="en-US" sz="2400" dirty="0">
              <a:latin typeface="メイリオ" panose="020B0604030504040204" pitchFamily="50" charset="-128"/>
              <a:ea typeface="メイリオ" panose="020B0604030504040204" pitchFamily="50" charset="-128"/>
              <a:cs typeface="Trebuchet MS"/>
              <a:sym typeface="Trebuchet MS"/>
            </a:endParaRPr>
          </a:p>
          <a:p>
            <a:pPr algn="l">
              <a:lnSpc>
                <a:spcPts val="2879"/>
              </a:lnSpc>
            </a:pPr>
            <a:endParaRPr lang="en-US" sz="2400" dirty="0">
              <a:latin typeface="メイリオ" panose="020B0604030504040204" pitchFamily="50" charset="-128"/>
              <a:ea typeface="メイリオ" panose="020B0604030504040204" pitchFamily="50" charset="-128"/>
              <a:cs typeface="Trebuchet MS"/>
              <a:sym typeface="Trebuchet MS"/>
            </a:endParaRPr>
          </a:p>
          <a:p>
            <a:pPr algn="l">
              <a:lnSpc>
                <a:spcPts val="2879"/>
              </a:lnSpc>
            </a:pPr>
            <a:endParaRPr lang="en-US" sz="2400" dirty="0">
              <a:latin typeface="メイリオ" panose="020B0604030504040204" pitchFamily="50" charset="-128"/>
              <a:ea typeface="メイリオ" panose="020B0604030504040204" pitchFamily="50" charset="-128"/>
              <a:cs typeface="Trebuchet MS"/>
              <a:sym typeface="Trebuchet MS"/>
            </a:endParaRPr>
          </a:p>
          <a:p>
            <a:pPr algn="l">
              <a:lnSpc>
                <a:spcPts val="2879"/>
              </a:lnSpc>
            </a:pPr>
            <a:r>
              <a:rPr lang="en-US" sz="2400" b="1" dirty="0" err="1">
                <a:latin typeface="メイリオ" panose="020B0604030504040204" pitchFamily="50" charset="-128"/>
                <a:ea typeface="メイリオ" panose="020B0604030504040204" pitchFamily="50" charset="-128"/>
                <a:cs typeface="Trebuchet MS Bold"/>
                <a:sym typeface="Trebuchet MS Bold"/>
              </a:rPr>
              <a:t>社会福祉法人の使命である社会貢献の一環として「SDGsの推進」のために啓発活動やそれにかかわるイベントを実施していく</a:t>
            </a:r>
            <a:r>
              <a:rPr lang="en-US" sz="2400" b="1" dirty="0">
                <a:latin typeface="メイリオ" panose="020B0604030504040204" pitchFamily="50" charset="-128"/>
                <a:ea typeface="メイリオ" panose="020B0604030504040204" pitchFamily="50" charset="-128"/>
                <a:cs typeface="Trebuchet MS Bold"/>
                <a:sym typeface="Trebuchet MS Bold"/>
              </a:rPr>
              <a:t>。</a:t>
            </a:r>
          </a:p>
          <a:p>
            <a:pPr algn="l">
              <a:lnSpc>
                <a:spcPts val="2879"/>
              </a:lnSpc>
            </a:pPr>
            <a:r>
              <a:rPr lang="en-US" sz="2400" dirty="0">
                <a:latin typeface="メイリオ" panose="020B0604030504040204" pitchFamily="50" charset="-128"/>
                <a:ea typeface="メイリオ" panose="020B0604030504040204" pitchFamily="50" charset="-128"/>
                <a:cs typeface="Trebuchet MS"/>
                <a:sym typeface="Trebuchet MS"/>
              </a:rPr>
              <a:t>・</a:t>
            </a:r>
            <a:r>
              <a:rPr lang="ja-JP" altLang="en-US" sz="2400" dirty="0">
                <a:latin typeface="メイリオ" panose="020B0604030504040204" pitchFamily="50" charset="-128"/>
                <a:ea typeface="メイリオ" panose="020B0604030504040204" pitchFamily="50" charset="-128"/>
                <a:cs typeface="Trebuchet MS"/>
                <a:sym typeface="Trebuchet MS"/>
              </a:rPr>
              <a:t>「</a:t>
            </a:r>
            <a:r>
              <a:rPr lang="en-US" sz="2400" dirty="0" err="1">
                <a:latin typeface="メイリオ" panose="020B0604030504040204" pitchFamily="50" charset="-128"/>
                <a:ea typeface="メイリオ" panose="020B0604030504040204" pitchFamily="50" charset="-128"/>
                <a:cs typeface="Trebuchet MS"/>
                <a:sym typeface="Trebuchet MS"/>
              </a:rPr>
              <a:t>トゥギャザ</a:t>
            </a:r>
            <a:r>
              <a:rPr lang="en-US" sz="2400" dirty="0">
                <a:latin typeface="メイリオ" panose="020B0604030504040204" pitchFamily="50" charset="-128"/>
                <a:ea typeface="メイリオ" panose="020B0604030504040204" pitchFamily="50" charset="-128"/>
                <a:cs typeface="Trebuchet MS"/>
                <a:sym typeface="Trebuchet MS"/>
              </a:rPr>
              <a:t>ー★</a:t>
            </a:r>
            <a:r>
              <a:rPr lang="en-US" sz="2400" dirty="0" err="1">
                <a:latin typeface="メイリオ" panose="020B0604030504040204" pitchFamily="50" charset="-128"/>
                <a:ea typeface="メイリオ" panose="020B0604030504040204" pitchFamily="50" charset="-128"/>
                <a:cs typeface="Trebuchet MS"/>
                <a:sym typeface="Trebuchet MS"/>
              </a:rPr>
              <a:t>フェス</a:t>
            </a:r>
            <a:r>
              <a:rPr lang="ja-JP" altLang="en-US" sz="2400" dirty="0">
                <a:latin typeface="メイリオ" panose="020B0604030504040204" pitchFamily="50" charset="-128"/>
                <a:ea typeface="メイリオ" panose="020B0604030504040204" pitchFamily="50" charset="-128"/>
                <a:cs typeface="Trebuchet MS"/>
                <a:sym typeface="Trebuchet MS"/>
              </a:rPr>
              <a:t>」</a:t>
            </a:r>
            <a:r>
              <a:rPr lang="en-US" sz="2400" dirty="0" err="1">
                <a:latin typeface="メイリオ" panose="020B0604030504040204" pitchFamily="50" charset="-128"/>
                <a:ea typeface="メイリオ" panose="020B0604030504040204" pitchFamily="50" charset="-128"/>
                <a:cs typeface="Trebuchet MS"/>
                <a:sym typeface="Trebuchet MS"/>
              </a:rPr>
              <a:t>の開催</a:t>
            </a:r>
            <a:endParaRPr lang="en-US" sz="2400" dirty="0">
              <a:latin typeface="メイリオ" panose="020B0604030504040204" pitchFamily="50" charset="-128"/>
              <a:ea typeface="メイリオ" panose="020B0604030504040204" pitchFamily="50" charset="-128"/>
              <a:cs typeface="Trebuchet MS"/>
              <a:sym typeface="Trebuchet MS"/>
            </a:endParaRPr>
          </a:p>
          <a:p>
            <a:pPr algn="l">
              <a:lnSpc>
                <a:spcPts val="2879"/>
              </a:lnSpc>
            </a:pPr>
            <a:r>
              <a:rPr lang="en-US" sz="2400" dirty="0">
                <a:latin typeface="メイリオ" panose="020B0604030504040204" pitchFamily="50" charset="-128"/>
                <a:ea typeface="メイリオ" panose="020B0604030504040204" pitchFamily="50" charset="-128"/>
                <a:cs typeface="Trebuchet MS"/>
                <a:sym typeface="Trebuchet MS"/>
              </a:rPr>
              <a:t>・「３すべての人に健康と福祉を」地域や様々な団体関係機関に</a:t>
            </a:r>
          </a:p>
          <a:p>
            <a:pPr algn="l">
              <a:lnSpc>
                <a:spcPts val="2879"/>
              </a:lnSpc>
            </a:pPr>
            <a:r>
              <a:rPr lang="ja-JP" altLang="en-US" sz="2400" dirty="0">
                <a:latin typeface="メイリオ" panose="020B0604030504040204" pitchFamily="50" charset="-128"/>
                <a:ea typeface="メイリオ" panose="020B0604030504040204" pitchFamily="50" charset="-128"/>
                <a:cs typeface="Trebuchet MS"/>
                <a:sym typeface="Trebuchet MS"/>
              </a:rPr>
              <a:t>　</a:t>
            </a:r>
            <a:r>
              <a:rPr lang="en-US" sz="2400" dirty="0" err="1">
                <a:latin typeface="メイリオ" panose="020B0604030504040204" pitchFamily="50" charset="-128"/>
                <a:ea typeface="メイリオ" panose="020B0604030504040204" pitchFamily="50" charset="-128"/>
                <a:cs typeface="Trebuchet MS"/>
                <a:sym typeface="Trebuchet MS"/>
              </a:rPr>
              <a:t>向けた福祉の教育・啓発活動を実践していく</a:t>
            </a:r>
            <a:endParaRPr lang="en-US" sz="2400" dirty="0">
              <a:latin typeface="メイリオ" panose="020B0604030504040204" pitchFamily="50" charset="-128"/>
              <a:ea typeface="メイリオ" panose="020B0604030504040204" pitchFamily="50" charset="-128"/>
              <a:cs typeface="Trebuchet MS"/>
              <a:sym typeface="Trebuchet MS"/>
            </a:endParaRPr>
          </a:p>
          <a:p>
            <a:pPr algn="l">
              <a:lnSpc>
                <a:spcPts val="2879"/>
              </a:lnSpc>
            </a:pPr>
            <a:r>
              <a:rPr lang="en-US" sz="2400" dirty="0">
                <a:latin typeface="メイリオ" panose="020B0604030504040204" pitchFamily="50" charset="-128"/>
                <a:ea typeface="メイリオ" panose="020B0604030504040204" pitchFamily="50" charset="-128"/>
                <a:cs typeface="Trebuchet MS"/>
                <a:sym typeface="Trebuchet MS"/>
              </a:rPr>
              <a:t>・「11住み続けられるまちづくりを」障害のあるなし</a:t>
            </a:r>
            <a:r>
              <a:rPr lang="ja-JP" altLang="en-US" sz="2400" dirty="0">
                <a:latin typeface="メイリオ" panose="020B0604030504040204" pitchFamily="50" charset="-128"/>
                <a:ea typeface="メイリオ" panose="020B0604030504040204" pitchFamily="50" charset="-128"/>
                <a:cs typeface="Trebuchet MS"/>
                <a:sym typeface="Trebuchet MS"/>
              </a:rPr>
              <a:t>関わらず</a:t>
            </a:r>
            <a:r>
              <a:rPr lang="en-US" sz="2400" dirty="0">
                <a:latin typeface="メイリオ" panose="020B0604030504040204" pitchFamily="50" charset="-128"/>
                <a:ea typeface="メイリオ" panose="020B0604030504040204" pitchFamily="50" charset="-128"/>
                <a:cs typeface="Trebuchet MS"/>
                <a:sym typeface="Trebuchet MS"/>
              </a:rPr>
              <a:t>、</a:t>
            </a:r>
          </a:p>
          <a:p>
            <a:pPr algn="l">
              <a:lnSpc>
                <a:spcPts val="2879"/>
              </a:lnSpc>
            </a:pPr>
            <a:r>
              <a:rPr lang="ja-JP" altLang="en-US" sz="2400" dirty="0">
                <a:latin typeface="メイリオ" panose="020B0604030504040204" pitchFamily="50" charset="-128"/>
                <a:ea typeface="メイリオ" panose="020B0604030504040204" pitchFamily="50" charset="-128"/>
                <a:cs typeface="Trebuchet MS"/>
                <a:sym typeface="Trebuchet MS"/>
              </a:rPr>
              <a:t>　</a:t>
            </a:r>
            <a:r>
              <a:rPr lang="en-US" sz="2400" dirty="0" err="1">
                <a:latin typeface="メイリオ" panose="020B0604030504040204" pitchFamily="50" charset="-128"/>
                <a:ea typeface="メイリオ" panose="020B0604030504040204" pitchFamily="50" charset="-128"/>
                <a:cs typeface="Trebuchet MS"/>
                <a:sym typeface="Trebuchet MS"/>
              </a:rPr>
              <a:t>住まいの場の確保と持続的なサポート体制の構築</a:t>
            </a:r>
            <a:endParaRPr lang="en-US" sz="2400" dirty="0">
              <a:latin typeface="メイリオ" panose="020B0604030504040204" pitchFamily="50" charset="-128"/>
              <a:ea typeface="メイリオ" panose="020B0604030504040204" pitchFamily="50" charset="-128"/>
              <a:cs typeface="Trebuchet MS"/>
              <a:sym typeface="Trebuchet MS"/>
            </a:endParaRPr>
          </a:p>
        </p:txBody>
      </p:sp>
      <p:sp>
        <p:nvSpPr>
          <p:cNvPr id="10" name="Freeform 10"/>
          <p:cNvSpPr/>
          <p:nvPr/>
        </p:nvSpPr>
        <p:spPr>
          <a:xfrm>
            <a:off x="10965770" y="4762500"/>
            <a:ext cx="6407830" cy="4590480"/>
          </a:xfrm>
          <a:custGeom>
            <a:avLst/>
            <a:gdLst/>
            <a:ahLst/>
            <a:cxnLst/>
            <a:rect l="l" t="t" r="r" b="b"/>
            <a:pathLst>
              <a:path w="7444279" h="5262875">
                <a:moveTo>
                  <a:pt x="0" y="0"/>
                </a:moveTo>
                <a:lnTo>
                  <a:pt x="7444279" y="0"/>
                </a:lnTo>
                <a:lnTo>
                  <a:pt x="7444279" y="5262874"/>
                </a:lnTo>
                <a:lnTo>
                  <a:pt x="0" y="5262874"/>
                </a:lnTo>
                <a:lnTo>
                  <a:pt x="0" y="0"/>
                </a:lnTo>
                <a:close/>
              </a:path>
            </a:pathLst>
          </a:custGeom>
          <a:blipFill>
            <a:blip r:embed="rId2"/>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476250"/>
            <a:ext cx="17335500" cy="9334500"/>
            <a:chOff x="0" y="0"/>
            <a:chExt cx="4565728" cy="2458469"/>
          </a:xfrm>
        </p:grpSpPr>
        <p:sp>
          <p:nvSpPr>
            <p:cNvPr id="3" name="Freeform 3"/>
            <p:cNvSpPr/>
            <p:nvPr/>
          </p:nvSpPr>
          <p:spPr>
            <a:xfrm>
              <a:off x="0" y="0"/>
              <a:ext cx="4565728" cy="2458469"/>
            </a:xfrm>
            <a:custGeom>
              <a:avLst/>
              <a:gdLst/>
              <a:ahLst/>
              <a:cxnLst/>
              <a:rect l="l" t="t" r="r" b="b"/>
              <a:pathLst>
                <a:path w="4565728" h="2458469">
                  <a:moveTo>
                    <a:pt x="15631" y="0"/>
                  </a:moveTo>
                  <a:lnTo>
                    <a:pt x="4550097" y="0"/>
                  </a:lnTo>
                  <a:cubicBezTo>
                    <a:pt x="4558730" y="0"/>
                    <a:pt x="4565728" y="6998"/>
                    <a:pt x="4565728" y="15631"/>
                  </a:cubicBezTo>
                  <a:lnTo>
                    <a:pt x="4565728" y="2442838"/>
                  </a:lnTo>
                  <a:cubicBezTo>
                    <a:pt x="4565728" y="2451471"/>
                    <a:pt x="4558730" y="2458469"/>
                    <a:pt x="4550097" y="2458469"/>
                  </a:cubicBezTo>
                  <a:lnTo>
                    <a:pt x="15631" y="2458469"/>
                  </a:lnTo>
                  <a:cubicBezTo>
                    <a:pt x="11485" y="2458469"/>
                    <a:pt x="7509" y="2456822"/>
                    <a:pt x="4578" y="2453891"/>
                  </a:cubicBezTo>
                  <a:cubicBezTo>
                    <a:pt x="1647" y="2450960"/>
                    <a:pt x="0" y="2446984"/>
                    <a:pt x="0" y="2442838"/>
                  </a:cubicBezTo>
                  <a:lnTo>
                    <a:pt x="0" y="15631"/>
                  </a:lnTo>
                  <a:cubicBezTo>
                    <a:pt x="0" y="11485"/>
                    <a:pt x="1647" y="7509"/>
                    <a:pt x="4578" y="4578"/>
                  </a:cubicBezTo>
                  <a:cubicBezTo>
                    <a:pt x="7509" y="1647"/>
                    <a:pt x="11485" y="0"/>
                    <a:pt x="15631" y="0"/>
                  </a:cubicBezTo>
                  <a:close/>
                </a:path>
              </a:pathLst>
            </a:custGeom>
            <a:solidFill>
              <a:srgbClr val="FFFFFF"/>
            </a:solidFill>
            <a:ln w="47625" cap="rnd">
              <a:solidFill>
                <a:srgbClr val="1C1C1C"/>
              </a:solidFill>
              <a:prstDash val="solid"/>
              <a:round/>
            </a:ln>
          </p:spPr>
        </p:sp>
        <p:sp>
          <p:nvSpPr>
            <p:cNvPr id="4" name="TextBox 4"/>
            <p:cNvSpPr txBox="1"/>
            <p:nvPr/>
          </p:nvSpPr>
          <p:spPr>
            <a:xfrm>
              <a:off x="0" y="-219075"/>
              <a:ext cx="4565728" cy="26775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2" name="Group 6">
            <a:extLst>
              <a:ext uri="{FF2B5EF4-FFF2-40B4-BE49-F238E27FC236}">
                <a16:creationId xmlns:a16="http://schemas.microsoft.com/office/drawing/2014/main" id="{AB0F5D47-445D-099B-15D5-4886560D3263}"/>
              </a:ext>
            </a:extLst>
          </p:cNvPr>
          <p:cNvGrpSpPr/>
          <p:nvPr/>
        </p:nvGrpSpPr>
        <p:grpSpPr>
          <a:xfrm>
            <a:off x="1295400" y="1323975"/>
            <a:ext cx="5791200" cy="695325"/>
            <a:chOff x="0" y="0"/>
            <a:chExt cx="999739" cy="134650"/>
          </a:xfrm>
        </p:grpSpPr>
        <p:sp>
          <p:nvSpPr>
            <p:cNvPr id="13" name="Freeform 7">
              <a:extLst>
                <a:ext uri="{FF2B5EF4-FFF2-40B4-BE49-F238E27FC236}">
                  <a16:creationId xmlns:a16="http://schemas.microsoft.com/office/drawing/2014/main" id="{DE5E157F-F347-AC40-6427-B0BB43863253}"/>
                </a:ext>
              </a:extLst>
            </p:cNvPr>
            <p:cNvSpPr/>
            <p:nvPr/>
          </p:nvSpPr>
          <p:spPr>
            <a:xfrm>
              <a:off x="0" y="0"/>
              <a:ext cx="999739" cy="134650"/>
            </a:xfrm>
            <a:custGeom>
              <a:avLst/>
              <a:gdLst/>
              <a:ahLst/>
              <a:cxnLst/>
              <a:rect l="l" t="t" r="r" b="b"/>
              <a:pathLst>
                <a:path w="999739" h="134650">
                  <a:moveTo>
                    <a:pt x="67325" y="0"/>
                  </a:moveTo>
                  <a:lnTo>
                    <a:pt x="932414" y="0"/>
                  </a:lnTo>
                  <a:cubicBezTo>
                    <a:pt x="969597" y="0"/>
                    <a:pt x="999739" y="30142"/>
                    <a:pt x="999739" y="67325"/>
                  </a:cubicBezTo>
                  <a:lnTo>
                    <a:pt x="999739" y="67325"/>
                  </a:lnTo>
                  <a:cubicBezTo>
                    <a:pt x="999739" y="104507"/>
                    <a:pt x="969597" y="134650"/>
                    <a:pt x="932414" y="134650"/>
                  </a:cubicBezTo>
                  <a:lnTo>
                    <a:pt x="67325" y="134650"/>
                  </a:lnTo>
                  <a:cubicBezTo>
                    <a:pt x="30142" y="134650"/>
                    <a:pt x="0" y="104507"/>
                    <a:pt x="0" y="67325"/>
                  </a:cubicBezTo>
                  <a:lnTo>
                    <a:pt x="0" y="67325"/>
                  </a:lnTo>
                  <a:cubicBezTo>
                    <a:pt x="0" y="30142"/>
                    <a:pt x="30142" y="0"/>
                    <a:pt x="67325" y="0"/>
                  </a:cubicBezTo>
                  <a:close/>
                </a:path>
              </a:pathLst>
            </a:custGeom>
            <a:solidFill>
              <a:srgbClr val="E7E7E7"/>
            </a:solidFill>
            <a:ln w="57150" cap="rnd">
              <a:solidFill>
                <a:srgbClr val="1C1C1C"/>
              </a:solidFill>
              <a:prstDash val="solid"/>
              <a:round/>
            </a:ln>
          </p:spPr>
        </p:sp>
        <p:sp>
          <p:nvSpPr>
            <p:cNvPr id="14" name="TextBox 8">
              <a:extLst>
                <a:ext uri="{FF2B5EF4-FFF2-40B4-BE49-F238E27FC236}">
                  <a16:creationId xmlns:a16="http://schemas.microsoft.com/office/drawing/2014/main" id="{8ABF2427-83F6-4284-2190-CD5A0DA2B3EE}"/>
                </a:ext>
              </a:extLst>
            </p:cNvPr>
            <p:cNvSpPr txBox="1"/>
            <p:nvPr/>
          </p:nvSpPr>
          <p:spPr>
            <a:xfrm>
              <a:off x="0" y="-219075"/>
              <a:ext cx="999739" cy="353725"/>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TextBox 8"/>
          <p:cNvSpPr txBox="1"/>
          <p:nvPr/>
        </p:nvSpPr>
        <p:spPr>
          <a:xfrm>
            <a:off x="2058086" y="1339088"/>
            <a:ext cx="4190314" cy="604012"/>
          </a:xfrm>
          <a:prstGeom prst="rect">
            <a:avLst/>
          </a:prstGeom>
        </p:spPr>
        <p:txBody>
          <a:bodyPr wrap="square" lIns="0" tIns="0" rIns="0" bIns="0" rtlCol="0" anchor="t">
            <a:spAutoFit/>
          </a:bodyPr>
          <a:lstStyle/>
          <a:p>
            <a:pPr algn="l">
              <a:lnSpc>
                <a:spcPts val="5039"/>
              </a:lnSpc>
              <a:spcBef>
                <a:spcPct val="0"/>
              </a:spcBef>
            </a:pPr>
            <a:r>
              <a:rPr lang="en-US" sz="32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明桜会職員の行動指針</a:t>
            </a:r>
            <a:endParaRPr lang="en-US" sz="32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sp>
        <p:nvSpPr>
          <p:cNvPr id="9" name="TextBox 9"/>
          <p:cNvSpPr txBox="1"/>
          <p:nvPr/>
        </p:nvSpPr>
        <p:spPr>
          <a:xfrm>
            <a:off x="1143000" y="2560810"/>
            <a:ext cx="16245449" cy="7387792"/>
          </a:xfrm>
          <a:prstGeom prst="rect">
            <a:avLst/>
          </a:prstGeom>
        </p:spPr>
        <p:txBody>
          <a:bodyPr lIns="0" tIns="0" rIns="0" bIns="0" rtlCol="0" anchor="t">
            <a:spAutoFit/>
          </a:bodyPr>
          <a:lstStyle/>
          <a:p>
            <a:pPr algn="l">
              <a:lnSpc>
                <a:spcPts val="3236"/>
              </a:lnSpc>
            </a:pPr>
            <a:r>
              <a:rPr lang="en-US" sz="2697" b="1" dirty="0">
                <a:solidFill>
                  <a:srgbClr val="000000"/>
                </a:solidFill>
                <a:latin typeface="メイリオ" panose="020B0604030504040204" pitchFamily="50" charset="-128"/>
                <a:ea typeface="メイリオ" panose="020B0604030504040204" pitchFamily="50" charset="-128"/>
                <a:cs typeface="Trebuchet MS Bold"/>
                <a:sym typeface="Trebuchet MS Bold"/>
              </a:rPr>
              <a:t>①</a:t>
            </a:r>
            <a:r>
              <a:rPr lang="en-US" sz="2697" b="1" dirty="0" err="1">
                <a:solidFill>
                  <a:srgbClr val="000000"/>
                </a:solidFill>
                <a:latin typeface="メイリオ" panose="020B0604030504040204" pitchFamily="50" charset="-128"/>
                <a:ea typeface="メイリオ" panose="020B0604030504040204" pitchFamily="50" charset="-128"/>
                <a:cs typeface="Trebuchet MS Bold"/>
                <a:sym typeface="Trebuchet MS Bold"/>
              </a:rPr>
              <a:t>専門職としての価値観を持ち、自らの言動に責任ある行動をします</a:t>
            </a:r>
            <a:r>
              <a:rPr lang="en-US" sz="2697" b="1" dirty="0">
                <a:solidFill>
                  <a:srgbClr val="000000"/>
                </a:solidFill>
                <a:latin typeface="メイリオ" panose="020B0604030504040204" pitchFamily="50" charset="-128"/>
                <a:ea typeface="メイリオ" panose="020B0604030504040204" pitchFamily="50" charset="-128"/>
                <a:cs typeface="Trebuchet MS Bold"/>
                <a:sym typeface="Trebuchet MS Bold"/>
              </a:rPr>
              <a:t>。</a:t>
            </a:r>
          </a:p>
          <a:p>
            <a:pPr algn="l">
              <a:lnSpc>
                <a:spcPts val="3236"/>
              </a:lnSpc>
            </a:pP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　・</a:t>
            </a:r>
            <a:r>
              <a:rPr lang="en-US" sz="2697" dirty="0" err="1">
                <a:solidFill>
                  <a:srgbClr val="000000"/>
                </a:solidFill>
                <a:latin typeface="メイリオ" panose="020B0604030504040204" pitchFamily="50" charset="-128"/>
                <a:ea typeface="メイリオ" panose="020B0604030504040204" pitchFamily="50" charset="-128"/>
                <a:cs typeface="Trebuchet MS"/>
                <a:sym typeface="Trebuchet MS"/>
              </a:rPr>
              <a:t>向上心を持ち、自ら学ぶ姿勢を持ちます</a:t>
            </a: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a:t>
            </a:r>
          </a:p>
          <a:p>
            <a:pPr algn="l">
              <a:lnSpc>
                <a:spcPts val="3236"/>
              </a:lnSpc>
            </a:pP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　・</a:t>
            </a:r>
            <a:r>
              <a:rPr lang="en-US" sz="2697" dirty="0" err="1">
                <a:solidFill>
                  <a:srgbClr val="000000"/>
                </a:solidFill>
                <a:latin typeface="メイリオ" panose="020B0604030504040204" pitchFamily="50" charset="-128"/>
                <a:ea typeface="メイリオ" panose="020B0604030504040204" pitchFamily="50" charset="-128"/>
                <a:cs typeface="Trebuchet MS"/>
                <a:sym typeface="Trebuchet MS"/>
              </a:rPr>
              <a:t>根拠のある支援を大切にします</a:t>
            </a: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a:t>
            </a:r>
          </a:p>
          <a:p>
            <a:pPr algn="l">
              <a:lnSpc>
                <a:spcPts val="3236"/>
              </a:lnSpc>
            </a:pPr>
            <a:endParaRPr lang="en-US" sz="2697"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236"/>
              </a:lnSpc>
            </a:pPr>
            <a:r>
              <a:rPr lang="en-US" sz="2697" b="1" dirty="0">
                <a:solidFill>
                  <a:srgbClr val="000000"/>
                </a:solidFill>
                <a:latin typeface="メイリオ" panose="020B0604030504040204" pitchFamily="50" charset="-128"/>
                <a:ea typeface="メイリオ" panose="020B0604030504040204" pitchFamily="50" charset="-128"/>
                <a:cs typeface="Trebuchet MS Bold"/>
                <a:sym typeface="Trebuchet MS Bold"/>
              </a:rPr>
              <a:t>②知識・技術・価値を持ち、ご利用者の想いを第１に考え行動します。</a:t>
            </a:r>
          </a:p>
          <a:p>
            <a:pPr algn="l">
              <a:lnSpc>
                <a:spcPts val="3236"/>
              </a:lnSpc>
            </a:pP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　・</a:t>
            </a:r>
            <a:r>
              <a:rPr lang="en-US" sz="2697" dirty="0" err="1">
                <a:solidFill>
                  <a:srgbClr val="000000"/>
                </a:solidFill>
                <a:latin typeface="メイリオ" panose="020B0604030504040204" pitchFamily="50" charset="-128"/>
                <a:ea typeface="メイリオ" panose="020B0604030504040204" pitchFamily="50" charset="-128"/>
                <a:cs typeface="Trebuchet MS"/>
                <a:sym typeface="Trebuchet MS"/>
              </a:rPr>
              <a:t>その人にとっての「幸せ</a:t>
            </a: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697" dirty="0" err="1">
                <a:solidFill>
                  <a:srgbClr val="000000"/>
                </a:solidFill>
                <a:latin typeface="メイリオ" panose="020B0604030504040204" pitchFamily="50" charset="-128"/>
                <a:ea typeface="メイリオ" panose="020B0604030504040204" pitchFamily="50" charset="-128"/>
                <a:cs typeface="Trebuchet MS"/>
                <a:sym typeface="Trebuchet MS"/>
              </a:rPr>
              <a:t>よりよい暮らし」を考え、その人にとって何が必要なのかを</a:t>
            </a:r>
            <a:r>
              <a:rPr lang="ja-JP" altLang="en-US" sz="2697" dirty="0">
                <a:solidFill>
                  <a:srgbClr val="000000"/>
                </a:solidFill>
                <a:latin typeface="メイリオ" panose="020B0604030504040204" pitchFamily="50" charset="-128"/>
                <a:ea typeface="メイリオ" panose="020B0604030504040204" pitchFamily="50" charset="-128"/>
                <a:cs typeface="Trebuchet MS"/>
                <a:sym typeface="Trebuchet MS"/>
              </a:rPr>
              <a:t>理解する</a:t>
            </a:r>
            <a:endParaRPr lang="en-US" sz="2697"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236"/>
              </a:lnSpc>
            </a:pP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　　</a:t>
            </a:r>
            <a:r>
              <a:rPr lang="en-US" sz="2697" dirty="0" err="1">
                <a:solidFill>
                  <a:srgbClr val="000000"/>
                </a:solidFill>
                <a:latin typeface="メイリオ" panose="020B0604030504040204" pitchFamily="50" charset="-128"/>
                <a:ea typeface="メイリオ" panose="020B0604030504040204" pitchFamily="50" charset="-128"/>
                <a:cs typeface="Trebuchet MS"/>
                <a:sym typeface="Trebuchet MS"/>
              </a:rPr>
              <a:t>姿勢を持ちます</a:t>
            </a: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a:t>
            </a:r>
          </a:p>
          <a:p>
            <a:pPr algn="l">
              <a:lnSpc>
                <a:spcPts val="3236"/>
              </a:lnSpc>
            </a:pP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　・</a:t>
            </a:r>
            <a:r>
              <a:rPr lang="en-US" sz="2697" dirty="0" err="1">
                <a:solidFill>
                  <a:srgbClr val="000000"/>
                </a:solidFill>
                <a:latin typeface="メイリオ" panose="020B0604030504040204" pitchFamily="50" charset="-128"/>
                <a:ea typeface="メイリオ" panose="020B0604030504040204" pitchFamily="50" charset="-128"/>
                <a:cs typeface="Trebuchet MS"/>
                <a:sym typeface="Trebuchet MS"/>
              </a:rPr>
              <a:t>どんな場面でもご本人の意思を確認し、意思決定支援ができる環境をつくります</a:t>
            </a: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a:t>
            </a:r>
          </a:p>
          <a:p>
            <a:pPr algn="l">
              <a:lnSpc>
                <a:spcPts val="3236"/>
              </a:lnSpc>
            </a:pP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　・</a:t>
            </a:r>
            <a:r>
              <a:rPr lang="en-US" sz="2697" dirty="0" err="1">
                <a:solidFill>
                  <a:srgbClr val="000000"/>
                </a:solidFill>
                <a:latin typeface="メイリオ" panose="020B0604030504040204" pitchFamily="50" charset="-128"/>
                <a:ea typeface="メイリオ" panose="020B0604030504040204" pitchFamily="50" charset="-128"/>
                <a:cs typeface="Trebuchet MS"/>
                <a:sym typeface="Trebuchet MS"/>
              </a:rPr>
              <a:t>フォーマル・インフォーマル両方を網羅した、ご利用者の生活圏域を支える支援体制をつくります</a:t>
            </a: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a:t>
            </a:r>
          </a:p>
          <a:p>
            <a:pPr algn="l">
              <a:lnSpc>
                <a:spcPts val="3236"/>
              </a:lnSpc>
            </a:pPr>
            <a:endParaRPr lang="en-US" sz="2697"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236"/>
              </a:lnSpc>
            </a:pPr>
            <a:r>
              <a:rPr lang="ja-JP" altLang="en-US" sz="2697" b="1" dirty="0">
                <a:solidFill>
                  <a:srgbClr val="000000"/>
                </a:solidFill>
                <a:latin typeface="メイリオ" panose="020B0604030504040204" pitchFamily="50" charset="-128"/>
                <a:ea typeface="メイリオ" panose="020B0604030504040204" pitchFamily="50" charset="-128"/>
                <a:cs typeface="Trebuchet MS"/>
                <a:sym typeface="Trebuchet MS"/>
              </a:rPr>
              <a:t>③ご利用者も職員も呼び名は「さん」付けで統一します。</a:t>
            </a:r>
            <a:endParaRPr lang="en-US" altLang="ja-JP" sz="2697" b="1"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236"/>
              </a:lnSpc>
            </a:pPr>
            <a:r>
              <a:rPr lang="ja-JP" altLang="en-US" sz="2697" dirty="0">
                <a:solidFill>
                  <a:srgbClr val="000000"/>
                </a:solidFill>
                <a:latin typeface="メイリオ" panose="020B0604030504040204" pitchFamily="50" charset="-128"/>
                <a:ea typeface="メイリオ" panose="020B0604030504040204" pitchFamily="50" charset="-128"/>
                <a:cs typeface="Trebuchet MS"/>
                <a:sym typeface="Trebuchet MS"/>
              </a:rPr>
              <a:t>　・ご利用者の権利擁護の観点、風通しの良い職場風土つくりのために「さん」付けを徹底します。</a:t>
            </a:r>
            <a:endParaRPr lang="en-US" altLang="ja-JP" sz="2697"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236"/>
              </a:lnSpc>
            </a:pPr>
            <a:r>
              <a:rPr lang="ja-JP" altLang="en-US" sz="2697" dirty="0">
                <a:solidFill>
                  <a:srgbClr val="000000"/>
                </a:solidFill>
                <a:latin typeface="メイリオ" panose="020B0604030504040204" pitchFamily="50" charset="-128"/>
                <a:ea typeface="メイリオ" panose="020B0604030504040204" pitchFamily="50" charset="-128"/>
                <a:cs typeface="Trebuchet MS"/>
                <a:sym typeface="Trebuchet MS"/>
              </a:rPr>
              <a:t>　</a:t>
            </a:r>
            <a:r>
              <a:rPr lang="ja-JP" altLang="en-US" sz="2697">
                <a:solidFill>
                  <a:srgbClr val="000000"/>
                </a:solidFill>
                <a:latin typeface="メイリオ" panose="020B0604030504040204" pitchFamily="50" charset="-128"/>
                <a:ea typeface="メイリオ" panose="020B0604030504040204" pitchFamily="50" charset="-128"/>
                <a:cs typeface="Trebuchet MS"/>
                <a:sym typeface="Trebuchet MS"/>
              </a:rPr>
              <a:t>・職員間でも</a:t>
            </a:r>
            <a:r>
              <a:rPr lang="ja-JP" altLang="en-US" sz="2697" dirty="0">
                <a:solidFill>
                  <a:srgbClr val="000000"/>
                </a:solidFill>
                <a:latin typeface="メイリオ" panose="020B0604030504040204" pitchFamily="50" charset="-128"/>
                <a:ea typeface="メイリオ" panose="020B0604030504040204" pitchFamily="50" charset="-128"/>
                <a:cs typeface="Trebuchet MS"/>
                <a:sym typeface="Trebuchet MS"/>
              </a:rPr>
              <a:t>年齢や経験年数等関係なく、さん付け・または役職で声を掛け合います。</a:t>
            </a:r>
            <a:endParaRPr lang="en-US" sz="2697"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236"/>
              </a:lnSpc>
            </a:pPr>
            <a:endParaRPr lang="en-US" sz="2697"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236"/>
              </a:lnSpc>
            </a:pPr>
            <a:r>
              <a:rPr lang="ja-JP" altLang="en-US" sz="2697" b="1" dirty="0">
                <a:solidFill>
                  <a:srgbClr val="000000"/>
                </a:solidFill>
                <a:latin typeface="メイリオ" panose="020B0604030504040204" pitchFamily="50" charset="-128"/>
                <a:ea typeface="メイリオ" panose="020B0604030504040204" pitchFamily="50" charset="-128"/>
                <a:cs typeface="Trebuchet MS Bold"/>
                <a:sym typeface="Trebuchet MS Bold"/>
              </a:rPr>
              <a:t>④</a:t>
            </a:r>
            <a:r>
              <a:rPr lang="en-US" sz="2697" b="1" dirty="0" err="1">
                <a:solidFill>
                  <a:srgbClr val="000000"/>
                </a:solidFill>
                <a:latin typeface="メイリオ" panose="020B0604030504040204" pitchFamily="50" charset="-128"/>
                <a:ea typeface="メイリオ" panose="020B0604030504040204" pitchFamily="50" charset="-128"/>
                <a:cs typeface="Trebuchet MS Bold"/>
                <a:sym typeface="Trebuchet MS Bold"/>
              </a:rPr>
              <a:t>地域社会の一員として、地域を支える行動を行います</a:t>
            </a:r>
            <a:r>
              <a:rPr lang="en-US" sz="2697" b="1" dirty="0">
                <a:solidFill>
                  <a:srgbClr val="000000"/>
                </a:solidFill>
                <a:latin typeface="メイリオ" panose="020B0604030504040204" pitchFamily="50" charset="-128"/>
                <a:ea typeface="メイリオ" panose="020B0604030504040204" pitchFamily="50" charset="-128"/>
                <a:cs typeface="Trebuchet MS Bold"/>
                <a:sym typeface="Trebuchet MS Bold"/>
              </a:rPr>
              <a:t>。</a:t>
            </a:r>
          </a:p>
          <a:p>
            <a:pPr algn="l">
              <a:lnSpc>
                <a:spcPts val="3236"/>
              </a:lnSpc>
            </a:pP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　・</a:t>
            </a:r>
            <a:r>
              <a:rPr lang="en-US" sz="2697" dirty="0" err="1">
                <a:solidFill>
                  <a:srgbClr val="000000"/>
                </a:solidFill>
                <a:latin typeface="メイリオ" panose="020B0604030504040204" pitchFamily="50" charset="-128"/>
                <a:ea typeface="メイリオ" panose="020B0604030504040204" pitchFamily="50" charset="-128"/>
                <a:cs typeface="Trebuchet MS"/>
                <a:sym typeface="Trebuchet MS"/>
              </a:rPr>
              <a:t>ご利用者と密接にかかわる地域との間に立ち、だれもが「その人らしい暮らし」ができる地域</a:t>
            </a:r>
            <a:r>
              <a:rPr lang="ja-JP" altLang="en-US" sz="2697" dirty="0">
                <a:solidFill>
                  <a:srgbClr val="000000"/>
                </a:solidFill>
                <a:latin typeface="メイリオ" panose="020B0604030504040204" pitchFamily="50" charset="-128"/>
                <a:ea typeface="メイリオ" panose="020B0604030504040204" pitchFamily="50" charset="-128"/>
                <a:cs typeface="Trebuchet MS"/>
                <a:sym typeface="Trebuchet MS"/>
              </a:rPr>
              <a:t>づくり</a:t>
            </a:r>
            <a:endParaRPr lang="en-US" sz="2697"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236"/>
              </a:lnSpc>
            </a:pP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　　</a:t>
            </a:r>
            <a:r>
              <a:rPr lang="en-US" sz="2697" dirty="0" err="1">
                <a:solidFill>
                  <a:srgbClr val="000000"/>
                </a:solidFill>
                <a:latin typeface="メイリオ" panose="020B0604030504040204" pitchFamily="50" charset="-128"/>
                <a:ea typeface="メイリオ" panose="020B0604030504040204" pitchFamily="50" charset="-128"/>
                <a:cs typeface="Trebuchet MS"/>
                <a:sym typeface="Trebuchet MS"/>
              </a:rPr>
              <a:t>を行います</a:t>
            </a:r>
            <a:r>
              <a:rPr lang="en-US" sz="2697" dirty="0">
                <a:solidFill>
                  <a:srgbClr val="000000"/>
                </a:solidFill>
                <a:latin typeface="メイリオ" panose="020B0604030504040204" pitchFamily="50" charset="-128"/>
                <a:ea typeface="メイリオ" panose="020B0604030504040204" pitchFamily="50" charset="-128"/>
                <a:cs typeface="Trebuchet MS"/>
                <a:sym typeface="Trebuchet MS"/>
              </a:rPr>
              <a:t>。</a:t>
            </a:r>
          </a:p>
          <a:p>
            <a:pPr algn="l">
              <a:lnSpc>
                <a:spcPts val="3236"/>
              </a:lnSpc>
            </a:pPr>
            <a:endParaRPr lang="en-US" sz="2697" dirty="0">
              <a:solidFill>
                <a:srgbClr val="000000"/>
              </a:solidFill>
              <a:latin typeface="メイリオ" panose="020B0604030504040204" pitchFamily="50" charset="-128"/>
              <a:ea typeface="メイリオ" panose="020B0604030504040204" pitchFamily="50" charset="-128"/>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476250"/>
            <a:ext cx="17335500" cy="9334500"/>
            <a:chOff x="0" y="0"/>
            <a:chExt cx="4565728" cy="2458469"/>
          </a:xfrm>
        </p:grpSpPr>
        <p:sp>
          <p:nvSpPr>
            <p:cNvPr id="3" name="Freeform 3"/>
            <p:cNvSpPr/>
            <p:nvPr/>
          </p:nvSpPr>
          <p:spPr>
            <a:xfrm>
              <a:off x="0" y="0"/>
              <a:ext cx="4565728" cy="2458469"/>
            </a:xfrm>
            <a:custGeom>
              <a:avLst/>
              <a:gdLst/>
              <a:ahLst/>
              <a:cxnLst/>
              <a:rect l="l" t="t" r="r" b="b"/>
              <a:pathLst>
                <a:path w="4565728" h="2458469">
                  <a:moveTo>
                    <a:pt x="15631" y="0"/>
                  </a:moveTo>
                  <a:lnTo>
                    <a:pt x="4550097" y="0"/>
                  </a:lnTo>
                  <a:cubicBezTo>
                    <a:pt x="4558730" y="0"/>
                    <a:pt x="4565728" y="6998"/>
                    <a:pt x="4565728" y="15631"/>
                  </a:cubicBezTo>
                  <a:lnTo>
                    <a:pt x="4565728" y="2442838"/>
                  </a:lnTo>
                  <a:cubicBezTo>
                    <a:pt x="4565728" y="2451471"/>
                    <a:pt x="4558730" y="2458469"/>
                    <a:pt x="4550097" y="2458469"/>
                  </a:cubicBezTo>
                  <a:lnTo>
                    <a:pt x="15631" y="2458469"/>
                  </a:lnTo>
                  <a:cubicBezTo>
                    <a:pt x="11485" y="2458469"/>
                    <a:pt x="7509" y="2456822"/>
                    <a:pt x="4578" y="2453891"/>
                  </a:cubicBezTo>
                  <a:cubicBezTo>
                    <a:pt x="1647" y="2450960"/>
                    <a:pt x="0" y="2446984"/>
                    <a:pt x="0" y="2442838"/>
                  </a:cubicBezTo>
                  <a:lnTo>
                    <a:pt x="0" y="15631"/>
                  </a:lnTo>
                  <a:cubicBezTo>
                    <a:pt x="0" y="11485"/>
                    <a:pt x="1647" y="7509"/>
                    <a:pt x="4578" y="4578"/>
                  </a:cubicBezTo>
                  <a:cubicBezTo>
                    <a:pt x="7509" y="1647"/>
                    <a:pt x="11485" y="0"/>
                    <a:pt x="15631" y="0"/>
                  </a:cubicBezTo>
                  <a:close/>
                </a:path>
              </a:pathLst>
            </a:custGeom>
            <a:solidFill>
              <a:srgbClr val="FFFFFF"/>
            </a:solidFill>
            <a:ln w="47625" cap="rnd">
              <a:solidFill>
                <a:srgbClr val="1C1C1C"/>
              </a:solidFill>
              <a:prstDash val="solid"/>
              <a:round/>
            </a:ln>
          </p:spPr>
        </p:sp>
        <p:sp>
          <p:nvSpPr>
            <p:cNvPr id="4" name="TextBox 4"/>
            <p:cNvSpPr txBox="1"/>
            <p:nvPr/>
          </p:nvSpPr>
          <p:spPr>
            <a:xfrm>
              <a:off x="0" y="-219075"/>
              <a:ext cx="4565728" cy="2677544"/>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9275331" y="2741077"/>
            <a:ext cx="6827063" cy="6159250"/>
          </a:xfrm>
          <a:prstGeom prst="rect">
            <a:avLst/>
          </a:prstGeom>
        </p:spPr>
        <p:txBody>
          <a:bodyPr lIns="0" tIns="0" rIns="0" bIns="0" rtlCol="0" anchor="t">
            <a:spAutoFit/>
          </a:bodyPr>
          <a:lstStyle/>
          <a:p>
            <a:pPr algn="l">
              <a:lnSpc>
                <a:spcPts val="5403"/>
              </a:lnSpc>
            </a:pPr>
            <a:r>
              <a:rPr lang="en-US" sz="3002" b="1" spc="60" dirty="0" err="1">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はじめに</a:t>
            </a:r>
            <a:r>
              <a:rPr lang="en-US" sz="3002" b="1" spc="60" dirty="0">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 ・・・・・・・・・・・３ </a:t>
            </a:r>
          </a:p>
          <a:p>
            <a:pPr algn="l">
              <a:lnSpc>
                <a:spcPts val="5403"/>
              </a:lnSpc>
            </a:pPr>
            <a:r>
              <a:rPr lang="en-US" sz="3002" b="1" spc="60" dirty="0" err="1">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現状と課題</a:t>
            </a:r>
            <a:r>
              <a:rPr lang="en-US" sz="3002" b="1" spc="60" dirty="0">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 ・・・・・・・・・・４ </a:t>
            </a:r>
          </a:p>
          <a:p>
            <a:pPr algn="l">
              <a:lnSpc>
                <a:spcPts val="5403"/>
              </a:lnSpc>
            </a:pPr>
            <a:r>
              <a:rPr lang="en-US" sz="3002" b="1" spc="60" dirty="0" err="1">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ミッション</a:t>
            </a:r>
            <a:r>
              <a:rPr lang="en-US" sz="3002" b="1" spc="60" dirty="0">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 ・・・・・・・・・・５ </a:t>
            </a:r>
          </a:p>
          <a:p>
            <a:pPr algn="l">
              <a:lnSpc>
                <a:spcPts val="5403"/>
              </a:lnSpc>
            </a:pPr>
            <a:r>
              <a:rPr lang="en-US" sz="3002" b="1" spc="60" dirty="0" err="1">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アクションプラン全体像</a:t>
            </a:r>
            <a:r>
              <a:rPr lang="en-US" sz="3002" b="1" spc="60" dirty="0">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 ・・・・６ </a:t>
            </a:r>
          </a:p>
          <a:p>
            <a:pPr algn="l">
              <a:lnSpc>
                <a:spcPts val="5403"/>
              </a:lnSpc>
            </a:pPr>
            <a:r>
              <a:rPr lang="en-US" sz="3002" b="1" spc="60" dirty="0" err="1">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事業</a:t>
            </a:r>
            <a:r>
              <a:rPr lang="en-US" sz="3002" b="1" spc="60" dirty="0">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 ・・・・・・・・・・・・・７</a:t>
            </a:r>
          </a:p>
          <a:p>
            <a:pPr algn="l">
              <a:lnSpc>
                <a:spcPts val="5403"/>
              </a:lnSpc>
            </a:pPr>
            <a:r>
              <a:rPr lang="en-US" sz="3002" b="1" spc="60" dirty="0" err="1">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組織・人材</a:t>
            </a:r>
            <a:r>
              <a:rPr lang="en-US" sz="3002" b="1" spc="60" dirty="0">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 ・・・・・・・・・・10</a:t>
            </a:r>
          </a:p>
          <a:p>
            <a:pPr algn="l">
              <a:lnSpc>
                <a:spcPts val="5403"/>
              </a:lnSpc>
            </a:pPr>
            <a:r>
              <a:rPr lang="en-US" sz="3002" b="1" spc="60" dirty="0" err="1">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経営</a:t>
            </a:r>
            <a:r>
              <a:rPr lang="en-US" sz="3002" b="1" spc="60" dirty="0">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 ・・・・・・・・・・・・・11</a:t>
            </a:r>
          </a:p>
          <a:p>
            <a:pPr algn="l">
              <a:lnSpc>
                <a:spcPts val="5403"/>
              </a:lnSpc>
            </a:pPr>
            <a:r>
              <a:rPr lang="en-US" sz="3002" b="1" spc="60" dirty="0" err="1">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社会参加・地域貢献</a:t>
            </a:r>
            <a:r>
              <a:rPr lang="en-US" sz="3002" b="1" spc="60" dirty="0">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 ・・・・・・12 </a:t>
            </a:r>
          </a:p>
          <a:p>
            <a:pPr algn="l">
              <a:lnSpc>
                <a:spcPts val="5403"/>
              </a:lnSpc>
            </a:pPr>
            <a:r>
              <a:rPr lang="en-US" sz="3002" b="1" spc="60" dirty="0" err="1">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明桜会の行動指針</a:t>
            </a:r>
            <a:r>
              <a:rPr lang="en-US" sz="3002" b="1" spc="60" dirty="0">
                <a:solidFill>
                  <a:srgbClr val="1C1C1C"/>
                </a:solidFill>
                <a:latin typeface="メイリオ" panose="020B0604030504040204" pitchFamily="50" charset="-128"/>
                <a:ea typeface="メイリオ" panose="020B0604030504040204" pitchFamily="50" charset="-128"/>
                <a:cs typeface="Source Han Sans JP Medium"/>
                <a:sym typeface="Source Han Sans JP Medium"/>
              </a:rPr>
              <a:t> ・・・・・・・13</a:t>
            </a:r>
          </a:p>
        </p:txBody>
      </p:sp>
      <p:grpSp>
        <p:nvGrpSpPr>
          <p:cNvPr id="6" name="Group 6"/>
          <p:cNvGrpSpPr/>
          <p:nvPr/>
        </p:nvGrpSpPr>
        <p:grpSpPr>
          <a:xfrm>
            <a:off x="9275331" y="1482991"/>
            <a:ext cx="6269469" cy="695325"/>
            <a:chOff x="0" y="0"/>
            <a:chExt cx="999739" cy="134650"/>
          </a:xfrm>
        </p:grpSpPr>
        <p:sp>
          <p:nvSpPr>
            <p:cNvPr id="7" name="Freeform 7"/>
            <p:cNvSpPr/>
            <p:nvPr/>
          </p:nvSpPr>
          <p:spPr>
            <a:xfrm>
              <a:off x="0" y="0"/>
              <a:ext cx="999739" cy="134650"/>
            </a:xfrm>
            <a:custGeom>
              <a:avLst/>
              <a:gdLst/>
              <a:ahLst/>
              <a:cxnLst/>
              <a:rect l="l" t="t" r="r" b="b"/>
              <a:pathLst>
                <a:path w="999739" h="134650">
                  <a:moveTo>
                    <a:pt x="67325" y="0"/>
                  </a:moveTo>
                  <a:lnTo>
                    <a:pt x="932414" y="0"/>
                  </a:lnTo>
                  <a:cubicBezTo>
                    <a:pt x="969597" y="0"/>
                    <a:pt x="999739" y="30142"/>
                    <a:pt x="999739" y="67325"/>
                  </a:cubicBezTo>
                  <a:lnTo>
                    <a:pt x="999739" y="67325"/>
                  </a:lnTo>
                  <a:cubicBezTo>
                    <a:pt x="999739" y="104507"/>
                    <a:pt x="969597" y="134650"/>
                    <a:pt x="932414" y="134650"/>
                  </a:cubicBezTo>
                  <a:lnTo>
                    <a:pt x="67325" y="134650"/>
                  </a:lnTo>
                  <a:cubicBezTo>
                    <a:pt x="30142" y="134650"/>
                    <a:pt x="0" y="104507"/>
                    <a:pt x="0" y="67325"/>
                  </a:cubicBezTo>
                  <a:lnTo>
                    <a:pt x="0" y="67325"/>
                  </a:lnTo>
                  <a:cubicBezTo>
                    <a:pt x="0" y="30142"/>
                    <a:pt x="30142" y="0"/>
                    <a:pt x="67325" y="0"/>
                  </a:cubicBezTo>
                  <a:close/>
                </a:path>
              </a:pathLst>
            </a:custGeom>
            <a:solidFill>
              <a:srgbClr val="E7E7E7"/>
            </a:solidFill>
            <a:ln w="57150" cap="rnd">
              <a:solidFill>
                <a:srgbClr val="1C1C1C"/>
              </a:solidFill>
              <a:prstDash val="solid"/>
              <a:round/>
            </a:ln>
          </p:spPr>
        </p:sp>
        <p:sp>
          <p:nvSpPr>
            <p:cNvPr id="8" name="TextBox 8"/>
            <p:cNvSpPr txBox="1"/>
            <p:nvPr/>
          </p:nvSpPr>
          <p:spPr>
            <a:xfrm>
              <a:off x="0" y="-219075"/>
              <a:ext cx="999739" cy="353725"/>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9" name="TextBox 9"/>
          <p:cNvSpPr txBox="1"/>
          <p:nvPr/>
        </p:nvSpPr>
        <p:spPr>
          <a:xfrm>
            <a:off x="12039600" y="1561348"/>
            <a:ext cx="783356" cy="538609"/>
          </a:xfrm>
          <a:prstGeom prst="rect">
            <a:avLst/>
          </a:prstGeom>
        </p:spPr>
        <p:txBody>
          <a:bodyPr lIns="0" tIns="0" rIns="0" bIns="0" rtlCol="0" anchor="t">
            <a:spAutoFit/>
          </a:bodyPr>
          <a:lstStyle/>
          <a:p>
            <a:pPr algn="l">
              <a:lnSpc>
                <a:spcPts val="4200"/>
              </a:lnSpc>
              <a:spcBef>
                <a:spcPct val="0"/>
              </a:spcBef>
            </a:pPr>
            <a:r>
              <a:rPr lang="en-US" sz="3000" b="1" dirty="0" err="1">
                <a:solidFill>
                  <a:srgbClr val="1C1C1C"/>
                </a:solidFill>
                <a:latin typeface="メイリオ" panose="020B0604030504040204" pitchFamily="50" charset="-128"/>
                <a:ea typeface="メイリオ" panose="020B0604030504040204" pitchFamily="50" charset="-128"/>
                <a:cs typeface="Futura Bold"/>
                <a:sym typeface="Futura Bold"/>
              </a:rPr>
              <a:t>目次</a:t>
            </a:r>
            <a:endParaRPr lang="en-US" sz="3000" b="1" dirty="0">
              <a:solidFill>
                <a:srgbClr val="1C1C1C"/>
              </a:solidFill>
              <a:latin typeface="メイリオ" panose="020B0604030504040204" pitchFamily="50" charset="-128"/>
              <a:ea typeface="メイリオ" panose="020B0604030504040204" pitchFamily="50" charset="-128"/>
              <a:cs typeface="Futura Bold"/>
              <a:sym typeface="Futura Bold"/>
            </a:endParaRPr>
          </a:p>
        </p:txBody>
      </p:sp>
      <p:pic>
        <p:nvPicPr>
          <p:cNvPr id="13" name="図 12">
            <a:extLst>
              <a:ext uri="{FF2B5EF4-FFF2-40B4-BE49-F238E27FC236}">
                <a16:creationId xmlns:a16="http://schemas.microsoft.com/office/drawing/2014/main" id="{23B4B67D-5D86-A409-58C3-9F909ACD0A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5606" y="1265008"/>
            <a:ext cx="5488811" cy="77640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476250"/>
            <a:ext cx="17335500" cy="9334500"/>
            <a:chOff x="0" y="0"/>
            <a:chExt cx="4565728" cy="2458469"/>
          </a:xfrm>
        </p:grpSpPr>
        <p:sp>
          <p:nvSpPr>
            <p:cNvPr id="3" name="Freeform 3"/>
            <p:cNvSpPr/>
            <p:nvPr/>
          </p:nvSpPr>
          <p:spPr>
            <a:xfrm>
              <a:off x="0" y="0"/>
              <a:ext cx="4565728" cy="2458469"/>
            </a:xfrm>
            <a:custGeom>
              <a:avLst/>
              <a:gdLst/>
              <a:ahLst/>
              <a:cxnLst/>
              <a:rect l="l" t="t" r="r" b="b"/>
              <a:pathLst>
                <a:path w="4565728" h="2458469">
                  <a:moveTo>
                    <a:pt x="15631" y="0"/>
                  </a:moveTo>
                  <a:lnTo>
                    <a:pt x="4550097" y="0"/>
                  </a:lnTo>
                  <a:cubicBezTo>
                    <a:pt x="4558730" y="0"/>
                    <a:pt x="4565728" y="6998"/>
                    <a:pt x="4565728" y="15631"/>
                  </a:cubicBezTo>
                  <a:lnTo>
                    <a:pt x="4565728" y="2442838"/>
                  </a:lnTo>
                  <a:cubicBezTo>
                    <a:pt x="4565728" y="2451471"/>
                    <a:pt x="4558730" y="2458469"/>
                    <a:pt x="4550097" y="2458469"/>
                  </a:cubicBezTo>
                  <a:lnTo>
                    <a:pt x="15631" y="2458469"/>
                  </a:lnTo>
                  <a:cubicBezTo>
                    <a:pt x="11485" y="2458469"/>
                    <a:pt x="7509" y="2456822"/>
                    <a:pt x="4578" y="2453891"/>
                  </a:cubicBezTo>
                  <a:cubicBezTo>
                    <a:pt x="1647" y="2450960"/>
                    <a:pt x="0" y="2446984"/>
                    <a:pt x="0" y="2442838"/>
                  </a:cubicBezTo>
                  <a:lnTo>
                    <a:pt x="0" y="15631"/>
                  </a:lnTo>
                  <a:cubicBezTo>
                    <a:pt x="0" y="11485"/>
                    <a:pt x="1647" y="7509"/>
                    <a:pt x="4578" y="4578"/>
                  </a:cubicBezTo>
                  <a:cubicBezTo>
                    <a:pt x="7509" y="1647"/>
                    <a:pt x="11485" y="0"/>
                    <a:pt x="15631" y="0"/>
                  </a:cubicBezTo>
                  <a:close/>
                </a:path>
              </a:pathLst>
            </a:custGeom>
            <a:solidFill>
              <a:srgbClr val="FFFFFF"/>
            </a:solidFill>
            <a:ln w="47625" cap="rnd">
              <a:solidFill>
                <a:srgbClr val="1C1C1C"/>
              </a:solidFill>
              <a:prstDash val="solid"/>
              <a:round/>
            </a:ln>
          </p:spPr>
        </p:sp>
        <p:sp>
          <p:nvSpPr>
            <p:cNvPr id="4" name="TextBox 4"/>
            <p:cNvSpPr txBox="1"/>
            <p:nvPr/>
          </p:nvSpPr>
          <p:spPr>
            <a:xfrm>
              <a:off x="0" y="-219075"/>
              <a:ext cx="4565728" cy="26775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2" name="Group 6">
            <a:extLst>
              <a:ext uri="{FF2B5EF4-FFF2-40B4-BE49-F238E27FC236}">
                <a16:creationId xmlns:a16="http://schemas.microsoft.com/office/drawing/2014/main" id="{DEB55B5A-D13F-C76D-D2D7-297203E9B75D}"/>
              </a:ext>
            </a:extLst>
          </p:cNvPr>
          <p:cNvGrpSpPr/>
          <p:nvPr/>
        </p:nvGrpSpPr>
        <p:grpSpPr>
          <a:xfrm>
            <a:off x="1700841" y="1346670"/>
            <a:ext cx="5162605" cy="695325"/>
            <a:chOff x="0" y="0"/>
            <a:chExt cx="999739" cy="134650"/>
          </a:xfrm>
        </p:grpSpPr>
        <p:sp>
          <p:nvSpPr>
            <p:cNvPr id="13" name="Freeform 7">
              <a:extLst>
                <a:ext uri="{FF2B5EF4-FFF2-40B4-BE49-F238E27FC236}">
                  <a16:creationId xmlns:a16="http://schemas.microsoft.com/office/drawing/2014/main" id="{10DF5CD0-FE91-673B-6656-11E1CED00EFD}"/>
                </a:ext>
              </a:extLst>
            </p:cNvPr>
            <p:cNvSpPr/>
            <p:nvPr/>
          </p:nvSpPr>
          <p:spPr>
            <a:xfrm>
              <a:off x="0" y="0"/>
              <a:ext cx="999739" cy="134650"/>
            </a:xfrm>
            <a:custGeom>
              <a:avLst/>
              <a:gdLst/>
              <a:ahLst/>
              <a:cxnLst/>
              <a:rect l="l" t="t" r="r" b="b"/>
              <a:pathLst>
                <a:path w="999739" h="134650">
                  <a:moveTo>
                    <a:pt x="67325" y="0"/>
                  </a:moveTo>
                  <a:lnTo>
                    <a:pt x="932414" y="0"/>
                  </a:lnTo>
                  <a:cubicBezTo>
                    <a:pt x="969597" y="0"/>
                    <a:pt x="999739" y="30142"/>
                    <a:pt x="999739" y="67325"/>
                  </a:cubicBezTo>
                  <a:lnTo>
                    <a:pt x="999739" y="67325"/>
                  </a:lnTo>
                  <a:cubicBezTo>
                    <a:pt x="999739" y="104507"/>
                    <a:pt x="969597" y="134650"/>
                    <a:pt x="932414" y="134650"/>
                  </a:cubicBezTo>
                  <a:lnTo>
                    <a:pt x="67325" y="134650"/>
                  </a:lnTo>
                  <a:cubicBezTo>
                    <a:pt x="30142" y="134650"/>
                    <a:pt x="0" y="104507"/>
                    <a:pt x="0" y="67325"/>
                  </a:cubicBezTo>
                  <a:lnTo>
                    <a:pt x="0" y="67325"/>
                  </a:lnTo>
                  <a:cubicBezTo>
                    <a:pt x="0" y="30142"/>
                    <a:pt x="30142" y="0"/>
                    <a:pt x="67325" y="0"/>
                  </a:cubicBezTo>
                  <a:close/>
                </a:path>
              </a:pathLst>
            </a:custGeom>
            <a:solidFill>
              <a:srgbClr val="E7E7E7"/>
            </a:solidFill>
            <a:ln w="57150" cap="rnd">
              <a:solidFill>
                <a:srgbClr val="1C1C1C"/>
              </a:solidFill>
              <a:prstDash val="solid"/>
              <a:round/>
            </a:ln>
          </p:spPr>
        </p:sp>
        <p:sp>
          <p:nvSpPr>
            <p:cNvPr id="14" name="TextBox 8">
              <a:extLst>
                <a:ext uri="{FF2B5EF4-FFF2-40B4-BE49-F238E27FC236}">
                  <a16:creationId xmlns:a16="http://schemas.microsoft.com/office/drawing/2014/main" id="{749E62A1-7252-F130-488C-42F771041E84}"/>
                </a:ext>
              </a:extLst>
            </p:cNvPr>
            <p:cNvSpPr txBox="1"/>
            <p:nvPr/>
          </p:nvSpPr>
          <p:spPr>
            <a:xfrm>
              <a:off x="0" y="-219075"/>
              <a:ext cx="999739" cy="353725"/>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1765004" y="2476500"/>
            <a:ext cx="14886319" cy="6616555"/>
          </a:xfrm>
          <a:prstGeom prst="rect">
            <a:avLst/>
          </a:prstGeom>
        </p:spPr>
        <p:txBody>
          <a:bodyPr lIns="0" tIns="0" rIns="0" bIns="0" rtlCol="0" anchor="t">
            <a:spAutoFit/>
          </a:bodyPr>
          <a:lstStyle/>
          <a:p>
            <a:pPr>
              <a:lnSpc>
                <a:spcPts val="3719"/>
              </a:lnSpc>
            </a:pPr>
            <a:endParaRPr sz="2400" dirty="0">
              <a:latin typeface="メイリオ" panose="020B0604030504040204" pitchFamily="50" charset="-128"/>
              <a:ea typeface="メイリオ" panose="020B0604030504040204" pitchFamily="50" charset="-128"/>
            </a:endParaRPr>
          </a:p>
          <a:p>
            <a:pPr>
              <a:lnSpc>
                <a:spcPts val="3719"/>
              </a:lnSpc>
            </a:pPr>
            <a:r>
              <a:rPr lang="en-US" sz="2400" b="1" dirty="0">
                <a:solidFill>
                  <a:srgbClr val="000000"/>
                </a:solidFill>
                <a:latin typeface="メイリオ" panose="020B0604030504040204" pitchFamily="50" charset="-128"/>
                <a:ea typeface="メイリオ" panose="020B0604030504040204" pitchFamily="50" charset="-128"/>
                <a:cs typeface="Trebuchet MS Bold"/>
                <a:sym typeface="Trebuchet MS Bold"/>
              </a:rPr>
              <a:t>　</a:t>
            </a:r>
            <a:r>
              <a:rPr lang="en-US" sz="2400" dirty="0">
                <a:solidFill>
                  <a:srgbClr val="000000"/>
                </a:solidFill>
                <a:latin typeface="メイリオ" panose="020B0604030504040204" pitchFamily="50" charset="-128"/>
                <a:ea typeface="メイリオ" panose="020B0604030504040204" pitchFamily="50" charset="-128"/>
                <a:cs typeface="Trebuchet MS"/>
                <a:sym typeface="Trebuchet MS"/>
              </a:rPr>
              <a:t>このたび、2025年度から3年間の社会福祉法人明桜会の運営全般にかかる基本方針や目標を定めた</a:t>
            </a:r>
          </a:p>
          <a:p>
            <a:pPr>
              <a:lnSpc>
                <a:spcPts val="3719"/>
              </a:lnSpc>
            </a:pPr>
            <a:r>
              <a:rPr lang="en-US" sz="2400" dirty="0">
                <a:solidFill>
                  <a:srgbClr val="000000"/>
                </a:solidFill>
                <a:latin typeface="メイリオ" panose="020B0604030504040204" pitchFamily="50" charset="-128"/>
                <a:ea typeface="メイリオ" panose="020B0604030504040204" pitchFamily="50" charset="-128"/>
                <a:cs typeface="Trebuchet MS"/>
                <a:sym typeface="Trebuchet MS"/>
              </a:rPr>
              <a:t>「第2期アクションプラン2025～2027」を策定いたしました。</a:t>
            </a:r>
          </a:p>
          <a:p>
            <a:pPr>
              <a:lnSpc>
                <a:spcPts val="3719"/>
              </a:lnSpc>
            </a:pPr>
            <a:r>
              <a:rPr lang="en-US" sz="2400" dirty="0" err="1">
                <a:solidFill>
                  <a:srgbClr val="000000"/>
                </a:solidFill>
                <a:latin typeface="メイリオ" panose="020B0604030504040204" pitchFamily="50" charset="-128"/>
                <a:ea typeface="メイリオ" panose="020B0604030504040204" pitchFamily="50" charset="-128"/>
                <a:cs typeface="Trebuchet MS"/>
                <a:sym typeface="Trebuchet MS"/>
              </a:rPr>
              <a:t>法人設立以降、多様なニーズに応えるべく様々な特色ある事業展開を行ってきましたが、法人の職員</a:t>
            </a:r>
            <a:endParaRPr lang="en-US" sz="2400"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nSpc>
                <a:spcPts val="3719"/>
              </a:lnSpc>
            </a:pPr>
            <a:r>
              <a:rPr lang="en-US" sz="2400" dirty="0">
                <a:solidFill>
                  <a:srgbClr val="000000"/>
                </a:solidFill>
                <a:latin typeface="メイリオ" panose="020B0604030504040204" pitchFamily="50" charset="-128"/>
                <a:ea typeface="メイリオ" panose="020B0604030504040204" pitchFamily="50" charset="-128"/>
                <a:cs typeface="Trebuchet MS"/>
                <a:sym typeface="Trebuchet MS"/>
              </a:rPr>
              <a:t>一人ひとりが法人理念や中長期目標を共有し、業務を具体化して遂行できるように2022年度より</a:t>
            </a:r>
          </a:p>
          <a:p>
            <a:pPr>
              <a:lnSpc>
                <a:spcPts val="3719"/>
              </a:lnSpc>
            </a:pPr>
            <a:r>
              <a:rPr lang="en-US" altLang="ja-JP" sz="2400"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400" dirty="0" err="1">
                <a:solidFill>
                  <a:srgbClr val="000000"/>
                </a:solidFill>
                <a:latin typeface="メイリオ" panose="020B0604030504040204" pitchFamily="50" charset="-128"/>
                <a:ea typeface="メイリオ" panose="020B0604030504040204" pitchFamily="50" charset="-128"/>
                <a:cs typeface="Trebuchet MS"/>
                <a:sym typeface="Trebuchet MS"/>
              </a:rPr>
              <a:t>アクションプラン</a:t>
            </a:r>
            <a:r>
              <a:rPr lang="en-US" altLang="ja-JP" sz="2400" dirty="0" err="1">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400" dirty="0" err="1">
                <a:solidFill>
                  <a:srgbClr val="000000"/>
                </a:solidFill>
                <a:latin typeface="メイリオ" panose="020B0604030504040204" pitchFamily="50" charset="-128"/>
                <a:ea typeface="メイリオ" panose="020B0604030504040204" pitchFamily="50" charset="-128"/>
                <a:cs typeface="Trebuchet MS"/>
                <a:sym typeface="Trebuchet MS"/>
              </a:rPr>
              <a:t>として見える化を図りました</a:t>
            </a:r>
            <a:r>
              <a:rPr lang="en-US" sz="2400" dirty="0">
                <a:solidFill>
                  <a:srgbClr val="000000"/>
                </a:solidFill>
                <a:latin typeface="メイリオ" panose="020B0604030504040204" pitchFamily="50" charset="-128"/>
                <a:ea typeface="メイリオ" panose="020B0604030504040204" pitchFamily="50" charset="-128"/>
                <a:cs typeface="Trebuchet MS"/>
                <a:sym typeface="Trebuchet MS"/>
              </a:rPr>
              <a:t>。</a:t>
            </a:r>
          </a:p>
          <a:p>
            <a:pPr>
              <a:lnSpc>
                <a:spcPts val="3719"/>
              </a:lnSpc>
            </a:pPr>
            <a:endParaRPr lang="en-US" sz="2400"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nSpc>
                <a:spcPts val="3719"/>
              </a:lnSpc>
            </a:pPr>
            <a:r>
              <a:rPr lang="en-US" sz="2400" dirty="0" err="1">
                <a:solidFill>
                  <a:srgbClr val="000000"/>
                </a:solidFill>
                <a:latin typeface="メイリオ" panose="020B0604030504040204" pitchFamily="50" charset="-128"/>
                <a:ea typeface="メイリオ" panose="020B0604030504040204" pitchFamily="50" charset="-128"/>
                <a:cs typeface="Trebuchet MS"/>
                <a:sym typeface="Trebuchet MS"/>
              </a:rPr>
              <a:t>本プランでは基本理念を</a:t>
            </a:r>
            <a:r>
              <a:rPr lang="en-US" sz="2400" b="1" dirty="0" err="1">
                <a:solidFill>
                  <a:srgbClr val="0070C0"/>
                </a:solidFill>
                <a:latin typeface="メイリオ" panose="020B0604030504040204" pitchFamily="50" charset="-128"/>
                <a:ea typeface="メイリオ" panose="020B0604030504040204" pitchFamily="50" charset="-128"/>
                <a:cs typeface="Trebuchet MS"/>
                <a:sym typeface="Trebuchet MS"/>
              </a:rPr>
              <a:t>「その人の望む暮らしの実現」</a:t>
            </a:r>
            <a:r>
              <a:rPr lang="en-US" sz="2400" dirty="0" err="1">
                <a:solidFill>
                  <a:srgbClr val="000000"/>
                </a:solidFill>
                <a:latin typeface="メイリオ" panose="020B0604030504040204" pitchFamily="50" charset="-128"/>
                <a:ea typeface="メイリオ" panose="020B0604030504040204" pitchFamily="50" charset="-128"/>
                <a:cs typeface="Trebuchet MS"/>
                <a:sym typeface="Trebuchet MS"/>
              </a:rPr>
              <a:t>とし</a:t>
            </a:r>
            <a:r>
              <a:rPr lang="en-US" sz="2400"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400" b="1"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400" b="1" dirty="0" err="1">
                <a:solidFill>
                  <a:srgbClr val="000000"/>
                </a:solidFill>
                <a:latin typeface="メイリオ" panose="020B0604030504040204" pitchFamily="50" charset="-128"/>
                <a:ea typeface="メイリオ" panose="020B0604030504040204" pitchFamily="50" charset="-128"/>
                <a:cs typeface="Trebuchet MS"/>
                <a:sym typeface="Trebuchet MS"/>
              </a:rPr>
              <a:t>事業</a:t>
            </a:r>
            <a:r>
              <a:rPr lang="en-US" sz="2400" b="1"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400" b="1" dirty="0" err="1">
                <a:solidFill>
                  <a:srgbClr val="000000"/>
                </a:solidFill>
                <a:latin typeface="メイリオ" panose="020B0604030504040204" pitchFamily="50" charset="-128"/>
                <a:ea typeface="メイリオ" panose="020B0604030504040204" pitchFamily="50" charset="-128"/>
                <a:cs typeface="Trebuchet MS"/>
                <a:sym typeface="Trebuchet MS"/>
              </a:rPr>
              <a:t>組織人材</a:t>
            </a:r>
            <a:r>
              <a:rPr lang="en-US" sz="2400" b="1"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400" b="1" dirty="0" err="1">
                <a:solidFill>
                  <a:srgbClr val="000000"/>
                </a:solidFill>
                <a:latin typeface="メイリオ" panose="020B0604030504040204" pitchFamily="50" charset="-128"/>
                <a:ea typeface="メイリオ" panose="020B0604030504040204" pitchFamily="50" charset="-128"/>
                <a:cs typeface="Trebuchet MS"/>
                <a:sym typeface="Trebuchet MS"/>
              </a:rPr>
              <a:t>経営</a:t>
            </a:r>
            <a:r>
              <a:rPr lang="en-US" sz="2400" b="1"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400" b="1" dirty="0" err="1">
                <a:solidFill>
                  <a:srgbClr val="000000"/>
                </a:solidFill>
                <a:latin typeface="メイリオ" panose="020B0604030504040204" pitchFamily="50" charset="-128"/>
                <a:ea typeface="メイリオ" panose="020B0604030504040204" pitchFamily="50" charset="-128"/>
                <a:cs typeface="Trebuchet MS"/>
                <a:sym typeface="Trebuchet MS"/>
              </a:rPr>
              <a:t>社会貢献</a:t>
            </a:r>
            <a:r>
              <a:rPr lang="en-US" sz="2400" b="1" dirty="0">
                <a:solidFill>
                  <a:srgbClr val="000000"/>
                </a:solidFill>
                <a:latin typeface="メイリオ" panose="020B0604030504040204" pitchFamily="50" charset="-128"/>
                <a:ea typeface="メイリオ" panose="020B0604030504040204" pitchFamily="50" charset="-128"/>
                <a:cs typeface="Trebuchet MS"/>
                <a:sym typeface="Trebuchet MS"/>
              </a:rPr>
              <a:t>」</a:t>
            </a:r>
          </a:p>
          <a:p>
            <a:pPr>
              <a:lnSpc>
                <a:spcPts val="3719"/>
              </a:lnSpc>
            </a:pPr>
            <a:r>
              <a:rPr lang="en-US" sz="2400" dirty="0">
                <a:solidFill>
                  <a:srgbClr val="000000"/>
                </a:solidFill>
                <a:latin typeface="メイリオ" panose="020B0604030504040204" pitchFamily="50" charset="-128"/>
                <a:ea typeface="メイリオ" panose="020B0604030504040204" pitchFamily="50" charset="-128"/>
                <a:cs typeface="Trebuchet MS"/>
                <a:sym typeface="Trebuchet MS"/>
              </a:rPr>
              <a:t>4つの分野に分けて取り組む施策や目標をまとめています。</a:t>
            </a:r>
          </a:p>
          <a:p>
            <a:pPr>
              <a:lnSpc>
                <a:spcPts val="3719"/>
              </a:lnSpc>
            </a:pPr>
            <a:r>
              <a:rPr lang="en-US" sz="2400" dirty="0" err="1">
                <a:solidFill>
                  <a:srgbClr val="000000"/>
                </a:solidFill>
                <a:latin typeface="メイリオ" panose="020B0604030504040204" pitchFamily="50" charset="-128"/>
                <a:ea typeface="メイリオ" panose="020B0604030504040204" pitchFamily="50" charset="-128"/>
                <a:cs typeface="Trebuchet MS"/>
                <a:sym typeface="Trebuchet MS"/>
              </a:rPr>
              <a:t>さらに</a:t>
            </a:r>
            <a:r>
              <a:rPr lang="en-US" sz="2400" b="1" dirty="0" err="1">
                <a:solidFill>
                  <a:srgbClr val="000000"/>
                </a:solidFill>
                <a:latin typeface="メイリオ" panose="020B0604030504040204" pitchFamily="50" charset="-128"/>
                <a:ea typeface="メイリオ" panose="020B0604030504040204" pitchFamily="50" charset="-128"/>
                <a:cs typeface="Trebuchet MS"/>
                <a:sym typeface="Trebuchet MS"/>
              </a:rPr>
              <a:t>「地域生活を支えるための福祉人材の確保</a:t>
            </a:r>
            <a:r>
              <a:rPr lang="en-US" sz="2400" b="1"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400" b="1" dirty="0" err="1">
                <a:solidFill>
                  <a:srgbClr val="000000"/>
                </a:solidFill>
                <a:latin typeface="メイリオ" panose="020B0604030504040204" pitchFamily="50" charset="-128"/>
                <a:ea typeface="メイリオ" panose="020B0604030504040204" pitchFamily="50" charset="-128"/>
                <a:cs typeface="Trebuchet MS"/>
                <a:sym typeface="Trebuchet MS"/>
              </a:rPr>
              <a:t>各事業ニーズに求められる専門性を実践する組織体制の構築と人材育成</a:t>
            </a:r>
            <a:r>
              <a:rPr lang="en-US" sz="2400" b="1" dirty="0">
                <a:solidFill>
                  <a:srgbClr val="000000"/>
                </a:solidFill>
                <a:latin typeface="メイリオ" panose="020B0604030504040204" pitchFamily="50" charset="-128"/>
                <a:ea typeface="メイリオ" panose="020B0604030504040204" pitchFamily="50" charset="-128"/>
                <a:cs typeface="Trebuchet MS"/>
                <a:sym typeface="Trebuchet MS"/>
              </a:rPr>
              <a:t>」「グループホーム咲楽の段階的開所と安定運営」</a:t>
            </a:r>
            <a:r>
              <a:rPr lang="en-US" sz="2400" dirty="0">
                <a:solidFill>
                  <a:srgbClr val="000000"/>
                </a:solidFill>
                <a:latin typeface="メイリオ" panose="020B0604030504040204" pitchFamily="50" charset="-128"/>
                <a:ea typeface="メイリオ" panose="020B0604030504040204" pitchFamily="50" charset="-128"/>
                <a:cs typeface="Trebuchet MS"/>
                <a:sym typeface="Trebuchet MS"/>
              </a:rPr>
              <a:t>の3つを重点事業と位置づけ事業展開を進めていきます。</a:t>
            </a:r>
          </a:p>
          <a:p>
            <a:pPr>
              <a:lnSpc>
                <a:spcPts val="3719"/>
              </a:lnSpc>
            </a:pPr>
            <a:r>
              <a:rPr lang="en-US" sz="2400" dirty="0">
                <a:solidFill>
                  <a:srgbClr val="000000"/>
                </a:solidFill>
                <a:latin typeface="メイリオ" panose="020B0604030504040204" pitchFamily="50" charset="-128"/>
                <a:ea typeface="メイリオ" panose="020B0604030504040204" pitchFamily="50" charset="-128"/>
                <a:cs typeface="Trebuchet MS"/>
                <a:sym typeface="Trebuchet MS"/>
              </a:rPr>
              <a:t>このプランを推進していくにあたり、ご利用者や家族、地域、自治会や関係機関等と連携して、障害のあるなし関らず、誰もが活躍できる共生社会の実現に向けて取り組みを進めていきます。</a:t>
            </a:r>
          </a:p>
        </p:txBody>
      </p:sp>
      <p:sp>
        <p:nvSpPr>
          <p:cNvPr id="9" name="TextBox 9"/>
          <p:cNvSpPr txBox="1"/>
          <p:nvPr/>
        </p:nvSpPr>
        <p:spPr>
          <a:xfrm>
            <a:off x="3363733" y="1396364"/>
            <a:ext cx="1817867" cy="604012"/>
          </a:xfrm>
          <a:prstGeom prst="rect">
            <a:avLst/>
          </a:prstGeom>
        </p:spPr>
        <p:txBody>
          <a:bodyPr wrap="square" lIns="0" tIns="0" rIns="0" bIns="0" rtlCol="0" anchor="t">
            <a:spAutoFit/>
          </a:bodyPr>
          <a:lstStyle/>
          <a:p>
            <a:pPr algn="l">
              <a:lnSpc>
                <a:spcPts val="5039"/>
              </a:lnSpc>
              <a:spcBef>
                <a:spcPct val="0"/>
              </a:spcBef>
            </a:pPr>
            <a:r>
              <a:rPr lang="en-US" sz="32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はじめに</a:t>
            </a:r>
            <a:endParaRPr lang="en-US" sz="32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
            <a:extLst>
              <a:ext uri="{FF2B5EF4-FFF2-40B4-BE49-F238E27FC236}">
                <a16:creationId xmlns:a16="http://schemas.microsoft.com/office/drawing/2014/main" id="{5691E142-2188-207A-F115-60C9B5182377}"/>
              </a:ext>
            </a:extLst>
          </p:cNvPr>
          <p:cNvGrpSpPr/>
          <p:nvPr/>
        </p:nvGrpSpPr>
        <p:grpSpPr>
          <a:xfrm>
            <a:off x="476250" y="476250"/>
            <a:ext cx="17335500" cy="9334500"/>
            <a:chOff x="0" y="0"/>
            <a:chExt cx="4565728" cy="2458469"/>
          </a:xfrm>
        </p:grpSpPr>
        <p:sp>
          <p:nvSpPr>
            <p:cNvPr id="29" name="Freeform 3">
              <a:extLst>
                <a:ext uri="{FF2B5EF4-FFF2-40B4-BE49-F238E27FC236}">
                  <a16:creationId xmlns:a16="http://schemas.microsoft.com/office/drawing/2014/main" id="{C7CCF452-6D5A-778E-28A7-48CBFC853C57}"/>
                </a:ext>
              </a:extLst>
            </p:cNvPr>
            <p:cNvSpPr/>
            <p:nvPr/>
          </p:nvSpPr>
          <p:spPr>
            <a:xfrm>
              <a:off x="0" y="0"/>
              <a:ext cx="4565728" cy="2458469"/>
            </a:xfrm>
            <a:custGeom>
              <a:avLst/>
              <a:gdLst/>
              <a:ahLst/>
              <a:cxnLst/>
              <a:rect l="l" t="t" r="r" b="b"/>
              <a:pathLst>
                <a:path w="4565728" h="2458469">
                  <a:moveTo>
                    <a:pt x="15631" y="0"/>
                  </a:moveTo>
                  <a:lnTo>
                    <a:pt x="4550097" y="0"/>
                  </a:lnTo>
                  <a:cubicBezTo>
                    <a:pt x="4558730" y="0"/>
                    <a:pt x="4565728" y="6998"/>
                    <a:pt x="4565728" y="15631"/>
                  </a:cubicBezTo>
                  <a:lnTo>
                    <a:pt x="4565728" y="2442838"/>
                  </a:lnTo>
                  <a:cubicBezTo>
                    <a:pt x="4565728" y="2451471"/>
                    <a:pt x="4558730" y="2458469"/>
                    <a:pt x="4550097" y="2458469"/>
                  </a:cubicBezTo>
                  <a:lnTo>
                    <a:pt x="15631" y="2458469"/>
                  </a:lnTo>
                  <a:cubicBezTo>
                    <a:pt x="11485" y="2458469"/>
                    <a:pt x="7509" y="2456822"/>
                    <a:pt x="4578" y="2453891"/>
                  </a:cubicBezTo>
                  <a:cubicBezTo>
                    <a:pt x="1647" y="2450960"/>
                    <a:pt x="0" y="2446984"/>
                    <a:pt x="0" y="2442838"/>
                  </a:cubicBezTo>
                  <a:lnTo>
                    <a:pt x="0" y="15631"/>
                  </a:lnTo>
                  <a:cubicBezTo>
                    <a:pt x="0" y="11485"/>
                    <a:pt x="1647" y="7509"/>
                    <a:pt x="4578" y="4578"/>
                  </a:cubicBezTo>
                  <a:cubicBezTo>
                    <a:pt x="7509" y="1647"/>
                    <a:pt x="11485" y="0"/>
                    <a:pt x="15631" y="0"/>
                  </a:cubicBezTo>
                  <a:close/>
                </a:path>
              </a:pathLst>
            </a:custGeom>
            <a:solidFill>
              <a:srgbClr val="FFFFFF"/>
            </a:solidFill>
            <a:ln w="47625" cap="rnd">
              <a:solidFill>
                <a:srgbClr val="1C1C1C"/>
              </a:solidFill>
              <a:prstDash val="solid"/>
              <a:round/>
            </a:ln>
          </p:spPr>
        </p:sp>
        <p:sp>
          <p:nvSpPr>
            <p:cNvPr id="30" name="TextBox 4">
              <a:extLst>
                <a:ext uri="{FF2B5EF4-FFF2-40B4-BE49-F238E27FC236}">
                  <a16:creationId xmlns:a16="http://schemas.microsoft.com/office/drawing/2014/main" id="{7908725F-3515-A82B-6C9D-9282696B58A0}"/>
                </a:ext>
              </a:extLst>
            </p:cNvPr>
            <p:cNvSpPr txBox="1"/>
            <p:nvPr/>
          </p:nvSpPr>
          <p:spPr>
            <a:xfrm>
              <a:off x="0" y="-219075"/>
              <a:ext cx="4565728" cy="2677544"/>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4" name="AutoShape 27">
            <a:extLst>
              <a:ext uri="{FF2B5EF4-FFF2-40B4-BE49-F238E27FC236}">
                <a16:creationId xmlns:a16="http://schemas.microsoft.com/office/drawing/2014/main" id="{46568137-B410-860E-4FC2-592F9D407A58}"/>
              </a:ext>
            </a:extLst>
          </p:cNvPr>
          <p:cNvSpPr/>
          <p:nvPr/>
        </p:nvSpPr>
        <p:spPr>
          <a:xfrm flipV="1">
            <a:off x="1981200" y="6438900"/>
            <a:ext cx="2590800" cy="0"/>
          </a:xfrm>
          <a:prstGeom prst="line">
            <a:avLst/>
          </a:prstGeom>
          <a:ln w="171450" cap="flat">
            <a:solidFill>
              <a:srgbClr val="FDD23D"/>
            </a:solidFill>
            <a:prstDash val="solid"/>
            <a:headEnd type="none" w="sm" len="sm"/>
            <a:tailEnd type="none" w="sm" len="sm"/>
          </a:ln>
        </p:spPr>
      </p:sp>
      <p:sp>
        <p:nvSpPr>
          <p:cNvPr id="23" name="AutoShape 27">
            <a:extLst>
              <a:ext uri="{FF2B5EF4-FFF2-40B4-BE49-F238E27FC236}">
                <a16:creationId xmlns:a16="http://schemas.microsoft.com/office/drawing/2014/main" id="{576927A9-E358-161A-91AB-A35C44EBE6C4}"/>
              </a:ext>
            </a:extLst>
          </p:cNvPr>
          <p:cNvSpPr/>
          <p:nvPr/>
        </p:nvSpPr>
        <p:spPr>
          <a:xfrm>
            <a:off x="1981200" y="2400300"/>
            <a:ext cx="4911691" cy="0"/>
          </a:xfrm>
          <a:prstGeom prst="line">
            <a:avLst/>
          </a:prstGeom>
          <a:ln w="171450" cap="flat">
            <a:solidFill>
              <a:srgbClr val="FDD23D"/>
            </a:solidFill>
            <a:prstDash val="solid"/>
            <a:headEnd type="none" w="sm" len="sm"/>
            <a:tailEnd type="none" w="sm" len="sm"/>
          </a:ln>
        </p:spPr>
      </p:sp>
      <p:grpSp>
        <p:nvGrpSpPr>
          <p:cNvPr id="20" name="Group 6">
            <a:extLst>
              <a:ext uri="{FF2B5EF4-FFF2-40B4-BE49-F238E27FC236}">
                <a16:creationId xmlns:a16="http://schemas.microsoft.com/office/drawing/2014/main" id="{2AFB4BFB-2F09-880F-8940-9EDF1DBDB74B}"/>
              </a:ext>
            </a:extLst>
          </p:cNvPr>
          <p:cNvGrpSpPr/>
          <p:nvPr/>
        </p:nvGrpSpPr>
        <p:grpSpPr>
          <a:xfrm>
            <a:off x="1563027" y="866775"/>
            <a:ext cx="5162605" cy="695325"/>
            <a:chOff x="0" y="0"/>
            <a:chExt cx="999739" cy="134650"/>
          </a:xfrm>
        </p:grpSpPr>
        <p:sp>
          <p:nvSpPr>
            <p:cNvPr id="21" name="Freeform 7">
              <a:extLst>
                <a:ext uri="{FF2B5EF4-FFF2-40B4-BE49-F238E27FC236}">
                  <a16:creationId xmlns:a16="http://schemas.microsoft.com/office/drawing/2014/main" id="{FC94C0F6-7815-C189-B119-63C1598718CC}"/>
                </a:ext>
              </a:extLst>
            </p:cNvPr>
            <p:cNvSpPr/>
            <p:nvPr/>
          </p:nvSpPr>
          <p:spPr>
            <a:xfrm>
              <a:off x="0" y="0"/>
              <a:ext cx="999739" cy="134650"/>
            </a:xfrm>
            <a:custGeom>
              <a:avLst/>
              <a:gdLst/>
              <a:ahLst/>
              <a:cxnLst/>
              <a:rect l="l" t="t" r="r" b="b"/>
              <a:pathLst>
                <a:path w="999739" h="134650">
                  <a:moveTo>
                    <a:pt x="67325" y="0"/>
                  </a:moveTo>
                  <a:lnTo>
                    <a:pt x="932414" y="0"/>
                  </a:lnTo>
                  <a:cubicBezTo>
                    <a:pt x="969597" y="0"/>
                    <a:pt x="999739" y="30142"/>
                    <a:pt x="999739" y="67325"/>
                  </a:cubicBezTo>
                  <a:lnTo>
                    <a:pt x="999739" y="67325"/>
                  </a:lnTo>
                  <a:cubicBezTo>
                    <a:pt x="999739" y="104507"/>
                    <a:pt x="969597" y="134650"/>
                    <a:pt x="932414" y="134650"/>
                  </a:cubicBezTo>
                  <a:lnTo>
                    <a:pt x="67325" y="134650"/>
                  </a:lnTo>
                  <a:cubicBezTo>
                    <a:pt x="30142" y="134650"/>
                    <a:pt x="0" y="104507"/>
                    <a:pt x="0" y="67325"/>
                  </a:cubicBezTo>
                  <a:lnTo>
                    <a:pt x="0" y="67325"/>
                  </a:lnTo>
                  <a:cubicBezTo>
                    <a:pt x="0" y="30142"/>
                    <a:pt x="30142" y="0"/>
                    <a:pt x="67325" y="0"/>
                  </a:cubicBezTo>
                  <a:close/>
                </a:path>
              </a:pathLst>
            </a:custGeom>
            <a:solidFill>
              <a:srgbClr val="E7E7E7"/>
            </a:solidFill>
            <a:ln w="57150" cap="rnd">
              <a:solidFill>
                <a:srgbClr val="1C1C1C"/>
              </a:solidFill>
              <a:prstDash val="solid"/>
              <a:round/>
            </a:ln>
          </p:spPr>
        </p:sp>
        <p:sp>
          <p:nvSpPr>
            <p:cNvPr id="22" name="TextBox 8">
              <a:extLst>
                <a:ext uri="{FF2B5EF4-FFF2-40B4-BE49-F238E27FC236}">
                  <a16:creationId xmlns:a16="http://schemas.microsoft.com/office/drawing/2014/main" id="{BE8D9680-A0AD-B45B-0AC1-7591D2CE1C69}"/>
                </a:ext>
              </a:extLst>
            </p:cNvPr>
            <p:cNvSpPr txBox="1"/>
            <p:nvPr/>
          </p:nvSpPr>
          <p:spPr>
            <a:xfrm>
              <a:off x="0" y="-219075"/>
              <a:ext cx="999739" cy="353725"/>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3030277" y="881888"/>
            <a:ext cx="2532323" cy="604012"/>
          </a:xfrm>
          <a:prstGeom prst="rect">
            <a:avLst/>
          </a:prstGeom>
        </p:spPr>
        <p:txBody>
          <a:bodyPr wrap="square" lIns="0" tIns="0" rIns="0" bIns="0" rtlCol="0" anchor="t">
            <a:spAutoFit/>
          </a:bodyPr>
          <a:lstStyle/>
          <a:p>
            <a:pPr algn="l">
              <a:lnSpc>
                <a:spcPts val="5039"/>
              </a:lnSpc>
              <a:spcBef>
                <a:spcPct val="0"/>
              </a:spcBef>
            </a:pPr>
            <a:r>
              <a:rPr lang="en-US" sz="32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現状と課題</a:t>
            </a:r>
            <a:endParaRPr lang="en-US" sz="32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sp>
        <p:nvSpPr>
          <p:cNvPr id="7" name="TextBox 7"/>
          <p:cNvSpPr txBox="1"/>
          <p:nvPr/>
        </p:nvSpPr>
        <p:spPr>
          <a:xfrm>
            <a:off x="2268394" y="1907113"/>
            <a:ext cx="6799406" cy="569387"/>
          </a:xfrm>
          <a:prstGeom prst="rect">
            <a:avLst/>
          </a:prstGeom>
        </p:spPr>
        <p:txBody>
          <a:bodyPr lIns="0" tIns="0" rIns="0" bIns="0" rtlCol="0" anchor="t">
            <a:spAutoFit/>
          </a:bodyPr>
          <a:lstStyle/>
          <a:p>
            <a:pPr algn="l">
              <a:lnSpc>
                <a:spcPts val="4759"/>
              </a:lnSpc>
              <a:spcBef>
                <a:spcPct val="0"/>
              </a:spcBef>
            </a:pPr>
            <a:r>
              <a:rPr lang="en-US" sz="26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rPr>
              <a:t>第１期プランの取り組み状況</a:t>
            </a:r>
          </a:p>
        </p:txBody>
      </p:sp>
      <p:sp>
        <p:nvSpPr>
          <p:cNvPr id="8" name="TextBox 8"/>
          <p:cNvSpPr txBox="1"/>
          <p:nvPr/>
        </p:nvSpPr>
        <p:spPr>
          <a:xfrm>
            <a:off x="1524000" y="2651919"/>
            <a:ext cx="15439098" cy="2872581"/>
          </a:xfrm>
          <a:prstGeom prst="rect">
            <a:avLst/>
          </a:prstGeom>
        </p:spPr>
        <p:txBody>
          <a:bodyPr wrap="square" lIns="0" tIns="0" rIns="0" bIns="0" rtlCol="0" anchor="t">
            <a:spAutoFit/>
          </a:bodyPr>
          <a:lstStyle/>
          <a:p>
            <a:pPr algn="l">
              <a:lnSpc>
                <a:spcPts val="3219"/>
              </a:lnSpc>
            </a:pPr>
            <a:r>
              <a:rPr lang="en-US"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現行の</a:t>
            </a:r>
            <a:r>
              <a:rPr lang="en-US" altLang="ja-JP"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r>
              <a:rPr lang="en-US"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第1期アクションプラン2022～2024</a:t>
            </a:r>
            <a:r>
              <a:rPr lang="en-US" altLang="ja-JP"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r>
              <a:rPr lang="en-US"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は令和7年3月をもって計画期間を終了します。</a:t>
            </a:r>
          </a:p>
          <a:p>
            <a:pPr algn="l">
              <a:lnSpc>
                <a:spcPts val="3219"/>
              </a:lnSpc>
            </a:pPr>
            <a:r>
              <a:rPr lang="en-US"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第</a:t>
            </a:r>
            <a:r>
              <a:rPr lang="ja-JP" altLang="en-US"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１</a:t>
            </a:r>
            <a:r>
              <a:rPr lang="en-US"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期の期間中には重度利用者の住まいの場の確保、大地の家の個室化・定員削減の取組みとして第10やまゆりを開所しました。加えて、重度・強度行動障害をお持ちの方のグループホーム咲楽の開設に向けて、プロジェクトチームを立ち上げ、建設に係る準備や専門性向上のためのスーパーバイザー養成事業にも取り組みました。また、サポートセンター翔の送迎サービスを開始し、重度利用者の地域生活維持の取組みに努めました。</a:t>
            </a:r>
          </a:p>
          <a:p>
            <a:pPr algn="l">
              <a:lnSpc>
                <a:spcPts val="3219"/>
              </a:lnSpc>
            </a:pPr>
            <a:r>
              <a:rPr lang="en-US"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　</a:t>
            </a:r>
            <a:r>
              <a:rPr lang="en-US" sz="2000" spc="68"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新型コロナの類型が変わった令和</a:t>
            </a:r>
            <a:r>
              <a:rPr lang="ja-JP" altLang="en-US"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５</a:t>
            </a:r>
            <a:r>
              <a:rPr lang="en-US"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年以降は以前のように各事業所が地域の一員としてそれぞれのコミュニティの活動や取り組みに積極的に参画し、ご利用者の社会参加のための連携繋がりつくりに努めています。</a:t>
            </a:r>
          </a:p>
        </p:txBody>
      </p:sp>
      <p:sp>
        <p:nvSpPr>
          <p:cNvPr id="10" name="TextBox 10"/>
          <p:cNvSpPr txBox="1"/>
          <p:nvPr/>
        </p:nvSpPr>
        <p:spPr>
          <a:xfrm>
            <a:off x="2417438" y="5981700"/>
            <a:ext cx="1849762" cy="569387"/>
          </a:xfrm>
          <a:prstGeom prst="rect">
            <a:avLst/>
          </a:prstGeom>
        </p:spPr>
        <p:txBody>
          <a:bodyPr wrap="square" lIns="0" tIns="0" rIns="0" bIns="0" rtlCol="0" anchor="t">
            <a:spAutoFit/>
          </a:bodyPr>
          <a:lstStyle/>
          <a:p>
            <a:pPr algn="l">
              <a:lnSpc>
                <a:spcPts val="4759"/>
              </a:lnSpc>
              <a:spcBef>
                <a:spcPct val="0"/>
              </a:spcBef>
            </a:pPr>
            <a:r>
              <a:rPr lang="en-US" sz="26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現状の課題</a:t>
            </a:r>
            <a:endParaRPr lang="en-US" sz="26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sp>
        <p:nvSpPr>
          <p:cNvPr id="11" name="TextBox 11"/>
          <p:cNvSpPr txBox="1"/>
          <p:nvPr/>
        </p:nvSpPr>
        <p:spPr>
          <a:xfrm>
            <a:off x="1524000" y="6667500"/>
            <a:ext cx="15439099" cy="2872581"/>
          </a:xfrm>
          <a:prstGeom prst="rect">
            <a:avLst/>
          </a:prstGeom>
        </p:spPr>
        <p:txBody>
          <a:bodyPr wrap="square" lIns="0" tIns="0" rIns="0" bIns="0" rtlCol="0" anchor="t">
            <a:spAutoFit/>
          </a:bodyPr>
          <a:lstStyle/>
          <a:p>
            <a:pPr algn="l">
              <a:lnSpc>
                <a:spcPts val="3219"/>
              </a:lnSpc>
            </a:pPr>
            <a:r>
              <a:rPr lang="en-US"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近年の明石市内の障害福祉サービスの状況として、就労・児童関係の事業所は増加の一途をたどり、飽和状態にあるなかで、就労移行や定着支援はより専門性が求められる時代となりました。一方で重度障害をお持ちの方が利用できる通所事業所や住まいの場は依然ニーズに対して受け皿が少ない状況が続いており、特に自閉症・強度行動障害をお持ちの方の住まいの場の確保は保護者の高齢化とも密接に関わっており急務の課題となっています。</a:t>
            </a:r>
          </a:p>
          <a:p>
            <a:pPr marL="0" lvl="1" indent="0" algn="l">
              <a:lnSpc>
                <a:spcPts val="3219"/>
              </a:lnSpc>
              <a:spcBef>
                <a:spcPct val="0"/>
              </a:spcBef>
            </a:pPr>
            <a:r>
              <a:rPr lang="en-US" sz="2000" spc="68" dirty="0">
                <a:solidFill>
                  <a:srgbClr val="1C1C1C"/>
                </a:solidFill>
                <a:latin typeface="メイリオ" panose="020B0604030504040204" pitchFamily="50" charset="-128"/>
                <a:ea typeface="メイリオ" panose="020B0604030504040204" pitchFamily="50" charset="-128"/>
                <a:cs typeface="Source Han Sans JP"/>
                <a:sym typeface="Source Han Sans JP"/>
              </a:rPr>
              <a:t>人材確保については、社会的な労働人口の減少と併せて、地域の多様な障害福祉サービス事業所の増加により、福祉で働きたい貴重な人材を取り合う構図が続いています。当法人でも緊急重要度の高い取り組みとなっており、永続的な法人運営のためにも、福祉人材の確保と定着は重点的に取り組む必要があり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6">
            <a:extLst>
              <a:ext uri="{FF2B5EF4-FFF2-40B4-BE49-F238E27FC236}">
                <a16:creationId xmlns:a16="http://schemas.microsoft.com/office/drawing/2014/main" id="{D481BB90-1236-53CD-DB65-CE36BA88E117}"/>
              </a:ext>
            </a:extLst>
          </p:cNvPr>
          <p:cNvGrpSpPr/>
          <p:nvPr/>
        </p:nvGrpSpPr>
        <p:grpSpPr>
          <a:xfrm>
            <a:off x="628595" y="1186786"/>
            <a:ext cx="5162605" cy="695325"/>
            <a:chOff x="0" y="0"/>
            <a:chExt cx="999739" cy="134650"/>
          </a:xfrm>
        </p:grpSpPr>
        <p:sp>
          <p:nvSpPr>
            <p:cNvPr id="39" name="Freeform 7">
              <a:extLst>
                <a:ext uri="{FF2B5EF4-FFF2-40B4-BE49-F238E27FC236}">
                  <a16:creationId xmlns:a16="http://schemas.microsoft.com/office/drawing/2014/main" id="{21C9689C-EE33-6C5F-EA5B-E08F8ADD1133}"/>
                </a:ext>
              </a:extLst>
            </p:cNvPr>
            <p:cNvSpPr/>
            <p:nvPr/>
          </p:nvSpPr>
          <p:spPr>
            <a:xfrm>
              <a:off x="0" y="0"/>
              <a:ext cx="999739" cy="134650"/>
            </a:xfrm>
            <a:custGeom>
              <a:avLst/>
              <a:gdLst/>
              <a:ahLst/>
              <a:cxnLst/>
              <a:rect l="l" t="t" r="r" b="b"/>
              <a:pathLst>
                <a:path w="999739" h="134650">
                  <a:moveTo>
                    <a:pt x="67325" y="0"/>
                  </a:moveTo>
                  <a:lnTo>
                    <a:pt x="932414" y="0"/>
                  </a:lnTo>
                  <a:cubicBezTo>
                    <a:pt x="969597" y="0"/>
                    <a:pt x="999739" y="30142"/>
                    <a:pt x="999739" y="67325"/>
                  </a:cubicBezTo>
                  <a:lnTo>
                    <a:pt x="999739" y="67325"/>
                  </a:lnTo>
                  <a:cubicBezTo>
                    <a:pt x="999739" y="104507"/>
                    <a:pt x="969597" y="134650"/>
                    <a:pt x="932414" y="134650"/>
                  </a:cubicBezTo>
                  <a:lnTo>
                    <a:pt x="67325" y="134650"/>
                  </a:lnTo>
                  <a:cubicBezTo>
                    <a:pt x="30142" y="134650"/>
                    <a:pt x="0" y="104507"/>
                    <a:pt x="0" y="67325"/>
                  </a:cubicBezTo>
                  <a:lnTo>
                    <a:pt x="0" y="67325"/>
                  </a:lnTo>
                  <a:cubicBezTo>
                    <a:pt x="0" y="30142"/>
                    <a:pt x="30142" y="0"/>
                    <a:pt x="67325" y="0"/>
                  </a:cubicBezTo>
                  <a:close/>
                </a:path>
              </a:pathLst>
            </a:custGeom>
            <a:solidFill>
              <a:srgbClr val="E7E7E7"/>
            </a:solidFill>
            <a:ln w="57150" cap="rnd">
              <a:solidFill>
                <a:srgbClr val="1C1C1C"/>
              </a:solidFill>
              <a:prstDash val="solid"/>
              <a:round/>
            </a:ln>
          </p:spPr>
        </p:sp>
        <p:sp>
          <p:nvSpPr>
            <p:cNvPr id="40" name="TextBox 8">
              <a:extLst>
                <a:ext uri="{FF2B5EF4-FFF2-40B4-BE49-F238E27FC236}">
                  <a16:creationId xmlns:a16="http://schemas.microsoft.com/office/drawing/2014/main" id="{212A6796-E4B2-4F81-0EEB-933FC13A8B9A}"/>
                </a:ext>
              </a:extLst>
            </p:cNvPr>
            <p:cNvSpPr txBox="1"/>
            <p:nvPr/>
          </p:nvSpPr>
          <p:spPr>
            <a:xfrm>
              <a:off x="0" y="-219075"/>
              <a:ext cx="999739" cy="353725"/>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 name="Group 2"/>
          <p:cNvGrpSpPr/>
          <p:nvPr/>
        </p:nvGrpSpPr>
        <p:grpSpPr>
          <a:xfrm>
            <a:off x="361492" y="2917280"/>
            <a:ext cx="5690129" cy="6531520"/>
            <a:chOff x="0" y="0"/>
            <a:chExt cx="1498635" cy="1720236"/>
          </a:xfrm>
        </p:grpSpPr>
        <p:sp>
          <p:nvSpPr>
            <p:cNvPr id="3" name="Freeform 3"/>
            <p:cNvSpPr/>
            <p:nvPr/>
          </p:nvSpPr>
          <p:spPr>
            <a:xfrm>
              <a:off x="0" y="0"/>
              <a:ext cx="1498635" cy="1720236"/>
            </a:xfrm>
            <a:custGeom>
              <a:avLst/>
              <a:gdLst/>
              <a:ahLst/>
              <a:cxnLst/>
              <a:rect l="l" t="t" r="r" b="b"/>
              <a:pathLst>
                <a:path w="1498635" h="1720236">
                  <a:moveTo>
                    <a:pt x="47621" y="0"/>
                  </a:moveTo>
                  <a:lnTo>
                    <a:pt x="1451014" y="0"/>
                  </a:lnTo>
                  <a:cubicBezTo>
                    <a:pt x="1477314" y="0"/>
                    <a:pt x="1498635" y="21320"/>
                    <a:pt x="1498635" y="47621"/>
                  </a:cubicBezTo>
                  <a:lnTo>
                    <a:pt x="1498635" y="1672615"/>
                  </a:lnTo>
                  <a:cubicBezTo>
                    <a:pt x="1498635" y="1685245"/>
                    <a:pt x="1493618" y="1697357"/>
                    <a:pt x="1484687" y="1706288"/>
                  </a:cubicBezTo>
                  <a:cubicBezTo>
                    <a:pt x="1475757" y="1715219"/>
                    <a:pt x="1463644" y="1720236"/>
                    <a:pt x="1451014" y="1720236"/>
                  </a:cubicBezTo>
                  <a:lnTo>
                    <a:pt x="47621" y="1720236"/>
                  </a:lnTo>
                  <a:cubicBezTo>
                    <a:pt x="21320" y="1720236"/>
                    <a:pt x="0" y="1698915"/>
                    <a:pt x="0" y="1672615"/>
                  </a:cubicBezTo>
                  <a:lnTo>
                    <a:pt x="0" y="47621"/>
                  </a:lnTo>
                  <a:cubicBezTo>
                    <a:pt x="0" y="34991"/>
                    <a:pt x="5017" y="22878"/>
                    <a:pt x="13948" y="13948"/>
                  </a:cubicBezTo>
                  <a:cubicBezTo>
                    <a:pt x="22878" y="5017"/>
                    <a:pt x="34991" y="0"/>
                    <a:pt x="47621" y="0"/>
                  </a:cubicBezTo>
                  <a:close/>
                </a:path>
              </a:pathLst>
            </a:custGeom>
            <a:solidFill>
              <a:srgbClr val="FFFFFF"/>
            </a:solidFill>
            <a:ln w="19050" cap="rnd">
              <a:solidFill>
                <a:srgbClr val="1C1C1C"/>
              </a:solidFill>
              <a:prstDash val="solid"/>
              <a:round/>
            </a:ln>
          </p:spPr>
        </p:sp>
        <p:sp>
          <p:nvSpPr>
            <p:cNvPr id="4" name="TextBox 4"/>
            <p:cNvSpPr txBox="1"/>
            <p:nvPr/>
          </p:nvSpPr>
          <p:spPr>
            <a:xfrm>
              <a:off x="0" y="-219075"/>
              <a:ext cx="1498635" cy="193931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TextBox 8"/>
          <p:cNvSpPr txBox="1"/>
          <p:nvPr/>
        </p:nvSpPr>
        <p:spPr>
          <a:xfrm>
            <a:off x="2057400" y="1225699"/>
            <a:ext cx="2298932" cy="604012"/>
          </a:xfrm>
          <a:prstGeom prst="rect">
            <a:avLst/>
          </a:prstGeom>
        </p:spPr>
        <p:txBody>
          <a:bodyPr wrap="square" lIns="0" tIns="0" rIns="0" bIns="0" rtlCol="0" anchor="t">
            <a:spAutoFit/>
          </a:bodyPr>
          <a:lstStyle/>
          <a:p>
            <a:pPr algn="l">
              <a:lnSpc>
                <a:spcPts val="5039"/>
              </a:lnSpc>
              <a:spcBef>
                <a:spcPct val="0"/>
              </a:spcBef>
            </a:pPr>
            <a:r>
              <a:rPr lang="en-US" sz="32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ミッション</a:t>
            </a:r>
            <a:endParaRPr lang="en-US" sz="32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grpSp>
        <p:nvGrpSpPr>
          <p:cNvPr id="9" name="Group 9"/>
          <p:cNvGrpSpPr/>
          <p:nvPr/>
        </p:nvGrpSpPr>
        <p:grpSpPr>
          <a:xfrm>
            <a:off x="637895" y="3295801"/>
            <a:ext cx="5099050" cy="840917"/>
            <a:chOff x="0" y="0"/>
            <a:chExt cx="1342960" cy="221476"/>
          </a:xfrm>
        </p:grpSpPr>
        <p:sp>
          <p:nvSpPr>
            <p:cNvPr id="10" name="Freeform 10"/>
            <p:cNvSpPr/>
            <p:nvPr/>
          </p:nvSpPr>
          <p:spPr>
            <a:xfrm>
              <a:off x="0" y="0"/>
              <a:ext cx="1342960" cy="221476"/>
            </a:xfrm>
            <a:custGeom>
              <a:avLst/>
              <a:gdLst/>
              <a:ahLst/>
              <a:cxnLst/>
              <a:rect l="l" t="t" r="r" b="b"/>
              <a:pathLst>
                <a:path w="1342960" h="221476">
                  <a:moveTo>
                    <a:pt x="110738" y="0"/>
                  </a:moveTo>
                  <a:lnTo>
                    <a:pt x="1232222" y="0"/>
                  </a:lnTo>
                  <a:cubicBezTo>
                    <a:pt x="1261591" y="0"/>
                    <a:pt x="1289758" y="11667"/>
                    <a:pt x="1310525" y="32434"/>
                  </a:cubicBezTo>
                  <a:cubicBezTo>
                    <a:pt x="1331293" y="53202"/>
                    <a:pt x="1342960" y="81368"/>
                    <a:pt x="1342960" y="110738"/>
                  </a:cubicBezTo>
                  <a:lnTo>
                    <a:pt x="1342960" y="110738"/>
                  </a:lnTo>
                  <a:cubicBezTo>
                    <a:pt x="1342960" y="171897"/>
                    <a:pt x="1293381" y="221476"/>
                    <a:pt x="1232222" y="221476"/>
                  </a:cubicBezTo>
                  <a:lnTo>
                    <a:pt x="110738" y="221476"/>
                  </a:lnTo>
                  <a:cubicBezTo>
                    <a:pt x="81368" y="221476"/>
                    <a:pt x="53202" y="209809"/>
                    <a:pt x="32434" y="189042"/>
                  </a:cubicBezTo>
                  <a:cubicBezTo>
                    <a:pt x="11667" y="168274"/>
                    <a:pt x="0" y="140108"/>
                    <a:pt x="0" y="110738"/>
                  </a:cubicBezTo>
                  <a:lnTo>
                    <a:pt x="0" y="110738"/>
                  </a:lnTo>
                  <a:cubicBezTo>
                    <a:pt x="0" y="81368"/>
                    <a:pt x="11667" y="53202"/>
                    <a:pt x="32434" y="32434"/>
                  </a:cubicBezTo>
                  <a:cubicBezTo>
                    <a:pt x="53202" y="11667"/>
                    <a:pt x="81368" y="0"/>
                    <a:pt x="110738" y="0"/>
                  </a:cubicBezTo>
                  <a:close/>
                </a:path>
              </a:pathLst>
            </a:custGeom>
            <a:solidFill>
              <a:srgbClr val="FFAFE0"/>
            </a:solidFill>
            <a:ln cap="rnd">
              <a:noFill/>
              <a:prstDash val="solid"/>
              <a:round/>
            </a:ln>
          </p:spPr>
        </p:sp>
        <p:sp>
          <p:nvSpPr>
            <p:cNvPr id="11" name="TextBox 11"/>
            <p:cNvSpPr txBox="1"/>
            <p:nvPr/>
          </p:nvSpPr>
          <p:spPr>
            <a:xfrm>
              <a:off x="0" y="-28575"/>
              <a:ext cx="1342960" cy="25005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2" name="TextBox 12"/>
          <p:cNvSpPr txBox="1"/>
          <p:nvPr/>
        </p:nvSpPr>
        <p:spPr>
          <a:xfrm>
            <a:off x="638054" y="3447036"/>
            <a:ext cx="5098732" cy="500137"/>
          </a:xfrm>
          <a:prstGeom prst="rect">
            <a:avLst/>
          </a:prstGeom>
        </p:spPr>
        <p:txBody>
          <a:bodyPr lIns="0" tIns="0" rIns="0" bIns="0" rtlCol="0" anchor="t">
            <a:spAutoFit/>
          </a:bodyPr>
          <a:lstStyle/>
          <a:p>
            <a:pPr algn="ctr">
              <a:lnSpc>
                <a:spcPts val="3920"/>
              </a:lnSpc>
              <a:spcBef>
                <a:spcPct val="0"/>
              </a:spcBef>
            </a:pPr>
            <a:r>
              <a:rPr lang="en-US" sz="28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ミッション</a:t>
            </a:r>
            <a:endParaRPr lang="en-US" sz="28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grpSp>
        <p:nvGrpSpPr>
          <p:cNvPr id="13" name="Group 13"/>
          <p:cNvGrpSpPr/>
          <p:nvPr/>
        </p:nvGrpSpPr>
        <p:grpSpPr>
          <a:xfrm>
            <a:off x="6318322" y="2917280"/>
            <a:ext cx="5690129" cy="6531520"/>
            <a:chOff x="0" y="0"/>
            <a:chExt cx="1498635" cy="1720236"/>
          </a:xfrm>
        </p:grpSpPr>
        <p:sp>
          <p:nvSpPr>
            <p:cNvPr id="14" name="Freeform 14"/>
            <p:cNvSpPr/>
            <p:nvPr/>
          </p:nvSpPr>
          <p:spPr>
            <a:xfrm>
              <a:off x="0" y="0"/>
              <a:ext cx="1498635" cy="1720236"/>
            </a:xfrm>
            <a:custGeom>
              <a:avLst/>
              <a:gdLst/>
              <a:ahLst/>
              <a:cxnLst/>
              <a:rect l="l" t="t" r="r" b="b"/>
              <a:pathLst>
                <a:path w="1498635" h="1720236">
                  <a:moveTo>
                    <a:pt x="47621" y="0"/>
                  </a:moveTo>
                  <a:lnTo>
                    <a:pt x="1451014" y="0"/>
                  </a:lnTo>
                  <a:cubicBezTo>
                    <a:pt x="1477314" y="0"/>
                    <a:pt x="1498635" y="21320"/>
                    <a:pt x="1498635" y="47621"/>
                  </a:cubicBezTo>
                  <a:lnTo>
                    <a:pt x="1498635" y="1672615"/>
                  </a:lnTo>
                  <a:cubicBezTo>
                    <a:pt x="1498635" y="1685245"/>
                    <a:pt x="1493618" y="1697357"/>
                    <a:pt x="1484687" y="1706288"/>
                  </a:cubicBezTo>
                  <a:cubicBezTo>
                    <a:pt x="1475757" y="1715219"/>
                    <a:pt x="1463644" y="1720236"/>
                    <a:pt x="1451014" y="1720236"/>
                  </a:cubicBezTo>
                  <a:lnTo>
                    <a:pt x="47621" y="1720236"/>
                  </a:lnTo>
                  <a:cubicBezTo>
                    <a:pt x="21320" y="1720236"/>
                    <a:pt x="0" y="1698915"/>
                    <a:pt x="0" y="1672615"/>
                  </a:cubicBezTo>
                  <a:lnTo>
                    <a:pt x="0" y="47621"/>
                  </a:lnTo>
                  <a:cubicBezTo>
                    <a:pt x="0" y="34991"/>
                    <a:pt x="5017" y="22878"/>
                    <a:pt x="13948" y="13948"/>
                  </a:cubicBezTo>
                  <a:cubicBezTo>
                    <a:pt x="22878" y="5017"/>
                    <a:pt x="34991" y="0"/>
                    <a:pt x="47621" y="0"/>
                  </a:cubicBezTo>
                  <a:close/>
                </a:path>
              </a:pathLst>
            </a:custGeom>
            <a:solidFill>
              <a:srgbClr val="FFFFFF"/>
            </a:solidFill>
            <a:ln w="19050" cap="rnd">
              <a:solidFill>
                <a:srgbClr val="1C1C1C"/>
              </a:solidFill>
              <a:prstDash val="solid"/>
              <a:round/>
            </a:ln>
          </p:spPr>
        </p:sp>
        <p:sp>
          <p:nvSpPr>
            <p:cNvPr id="15" name="TextBox 15"/>
            <p:cNvSpPr txBox="1"/>
            <p:nvPr/>
          </p:nvSpPr>
          <p:spPr>
            <a:xfrm>
              <a:off x="0" y="-219075"/>
              <a:ext cx="1498635" cy="193931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6" name="Group 16"/>
          <p:cNvGrpSpPr/>
          <p:nvPr/>
        </p:nvGrpSpPr>
        <p:grpSpPr>
          <a:xfrm>
            <a:off x="6604178" y="3295801"/>
            <a:ext cx="5099050" cy="840917"/>
            <a:chOff x="0" y="0"/>
            <a:chExt cx="1342960" cy="221476"/>
          </a:xfrm>
        </p:grpSpPr>
        <p:sp>
          <p:nvSpPr>
            <p:cNvPr id="17" name="Freeform 17"/>
            <p:cNvSpPr/>
            <p:nvPr/>
          </p:nvSpPr>
          <p:spPr>
            <a:xfrm>
              <a:off x="0" y="0"/>
              <a:ext cx="1342960" cy="221476"/>
            </a:xfrm>
            <a:custGeom>
              <a:avLst/>
              <a:gdLst/>
              <a:ahLst/>
              <a:cxnLst/>
              <a:rect l="l" t="t" r="r" b="b"/>
              <a:pathLst>
                <a:path w="1342960" h="221476">
                  <a:moveTo>
                    <a:pt x="110738" y="0"/>
                  </a:moveTo>
                  <a:lnTo>
                    <a:pt x="1232222" y="0"/>
                  </a:lnTo>
                  <a:cubicBezTo>
                    <a:pt x="1261591" y="0"/>
                    <a:pt x="1289758" y="11667"/>
                    <a:pt x="1310525" y="32434"/>
                  </a:cubicBezTo>
                  <a:cubicBezTo>
                    <a:pt x="1331293" y="53202"/>
                    <a:pt x="1342960" y="81368"/>
                    <a:pt x="1342960" y="110738"/>
                  </a:cubicBezTo>
                  <a:lnTo>
                    <a:pt x="1342960" y="110738"/>
                  </a:lnTo>
                  <a:cubicBezTo>
                    <a:pt x="1342960" y="171897"/>
                    <a:pt x="1293381" y="221476"/>
                    <a:pt x="1232222" y="221476"/>
                  </a:cubicBezTo>
                  <a:lnTo>
                    <a:pt x="110738" y="221476"/>
                  </a:lnTo>
                  <a:cubicBezTo>
                    <a:pt x="81368" y="221476"/>
                    <a:pt x="53202" y="209809"/>
                    <a:pt x="32434" y="189042"/>
                  </a:cubicBezTo>
                  <a:cubicBezTo>
                    <a:pt x="11667" y="168274"/>
                    <a:pt x="0" y="140108"/>
                    <a:pt x="0" y="110738"/>
                  </a:cubicBezTo>
                  <a:lnTo>
                    <a:pt x="0" y="110738"/>
                  </a:lnTo>
                  <a:cubicBezTo>
                    <a:pt x="0" y="81368"/>
                    <a:pt x="11667" y="53202"/>
                    <a:pt x="32434" y="32434"/>
                  </a:cubicBezTo>
                  <a:cubicBezTo>
                    <a:pt x="53202" y="11667"/>
                    <a:pt x="81368" y="0"/>
                    <a:pt x="110738" y="0"/>
                  </a:cubicBezTo>
                  <a:close/>
                </a:path>
              </a:pathLst>
            </a:custGeom>
            <a:solidFill>
              <a:srgbClr val="FFAFE0"/>
            </a:solidFill>
            <a:ln cap="rnd">
              <a:noFill/>
              <a:prstDash val="solid"/>
              <a:round/>
            </a:ln>
          </p:spPr>
        </p:sp>
        <p:sp>
          <p:nvSpPr>
            <p:cNvPr id="18" name="TextBox 18"/>
            <p:cNvSpPr txBox="1"/>
            <p:nvPr/>
          </p:nvSpPr>
          <p:spPr>
            <a:xfrm>
              <a:off x="0" y="-28575"/>
              <a:ext cx="1342960" cy="25005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9" name="TextBox 19"/>
          <p:cNvSpPr txBox="1"/>
          <p:nvPr/>
        </p:nvSpPr>
        <p:spPr>
          <a:xfrm>
            <a:off x="6604336" y="3447036"/>
            <a:ext cx="5098732" cy="500137"/>
          </a:xfrm>
          <a:prstGeom prst="rect">
            <a:avLst/>
          </a:prstGeom>
        </p:spPr>
        <p:txBody>
          <a:bodyPr lIns="0" tIns="0" rIns="0" bIns="0" rtlCol="0" anchor="t">
            <a:spAutoFit/>
          </a:bodyPr>
          <a:lstStyle/>
          <a:p>
            <a:pPr algn="ctr">
              <a:lnSpc>
                <a:spcPts val="3920"/>
              </a:lnSpc>
              <a:spcBef>
                <a:spcPct val="0"/>
              </a:spcBef>
            </a:pPr>
            <a:r>
              <a:rPr lang="en-US" sz="28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コンセプト</a:t>
            </a:r>
            <a:endParaRPr lang="en-US" sz="28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grpSp>
        <p:nvGrpSpPr>
          <p:cNvPr id="20" name="Group 20"/>
          <p:cNvGrpSpPr/>
          <p:nvPr/>
        </p:nvGrpSpPr>
        <p:grpSpPr>
          <a:xfrm>
            <a:off x="12216871" y="2917280"/>
            <a:ext cx="5690129" cy="6531520"/>
            <a:chOff x="0" y="0"/>
            <a:chExt cx="1498635" cy="1720236"/>
          </a:xfrm>
        </p:grpSpPr>
        <p:sp>
          <p:nvSpPr>
            <p:cNvPr id="21" name="Freeform 21"/>
            <p:cNvSpPr/>
            <p:nvPr/>
          </p:nvSpPr>
          <p:spPr>
            <a:xfrm>
              <a:off x="0" y="0"/>
              <a:ext cx="1498635" cy="1720236"/>
            </a:xfrm>
            <a:custGeom>
              <a:avLst/>
              <a:gdLst/>
              <a:ahLst/>
              <a:cxnLst/>
              <a:rect l="l" t="t" r="r" b="b"/>
              <a:pathLst>
                <a:path w="1498635" h="1720236">
                  <a:moveTo>
                    <a:pt x="47621" y="0"/>
                  </a:moveTo>
                  <a:lnTo>
                    <a:pt x="1451014" y="0"/>
                  </a:lnTo>
                  <a:cubicBezTo>
                    <a:pt x="1477314" y="0"/>
                    <a:pt x="1498635" y="21320"/>
                    <a:pt x="1498635" y="47621"/>
                  </a:cubicBezTo>
                  <a:lnTo>
                    <a:pt x="1498635" y="1672615"/>
                  </a:lnTo>
                  <a:cubicBezTo>
                    <a:pt x="1498635" y="1685245"/>
                    <a:pt x="1493618" y="1697357"/>
                    <a:pt x="1484687" y="1706288"/>
                  </a:cubicBezTo>
                  <a:cubicBezTo>
                    <a:pt x="1475757" y="1715219"/>
                    <a:pt x="1463644" y="1720236"/>
                    <a:pt x="1451014" y="1720236"/>
                  </a:cubicBezTo>
                  <a:lnTo>
                    <a:pt x="47621" y="1720236"/>
                  </a:lnTo>
                  <a:cubicBezTo>
                    <a:pt x="21320" y="1720236"/>
                    <a:pt x="0" y="1698915"/>
                    <a:pt x="0" y="1672615"/>
                  </a:cubicBezTo>
                  <a:lnTo>
                    <a:pt x="0" y="47621"/>
                  </a:lnTo>
                  <a:cubicBezTo>
                    <a:pt x="0" y="34991"/>
                    <a:pt x="5017" y="22878"/>
                    <a:pt x="13948" y="13948"/>
                  </a:cubicBezTo>
                  <a:cubicBezTo>
                    <a:pt x="22878" y="5017"/>
                    <a:pt x="34991" y="0"/>
                    <a:pt x="47621" y="0"/>
                  </a:cubicBezTo>
                  <a:close/>
                </a:path>
              </a:pathLst>
            </a:custGeom>
            <a:solidFill>
              <a:srgbClr val="FFFFFF"/>
            </a:solidFill>
            <a:ln w="19050" cap="rnd">
              <a:solidFill>
                <a:srgbClr val="1C1C1C"/>
              </a:solidFill>
              <a:prstDash val="solid"/>
              <a:round/>
            </a:ln>
          </p:spPr>
        </p:sp>
        <p:sp>
          <p:nvSpPr>
            <p:cNvPr id="22" name="TextBox 22"/>
            <p:cNvSpPr txBox="1"/>
            <p:nvPr/>
          </p:nvSpPr>
          <p:spPr>
            <a:xfrm>
              <a:off x="0" y="-219075"/>
              <a:ext cx="1498635" cy="193931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3" name="Group 23"/>
          <p:cNvGrpSpPr/>
          <p:nvPr/>
        </p:nvGrpSpPr>
        <p:grpSpPr>
          <a:xfrm>
            <a:off x="12455703" y="3295801"/>
            <a:ext cx="5099050" cy="840917"/>
            <a:chOff x="0" y="0"/>
            <a:chExt cx="1342960" cy="221476"/>
          </a:xfrm>
        </p:grpSpPr>
        <p:sp>
          <p:nvSpPr>
            <p:cNvPr id="24" name="Freeform 24"/>
            <p:cNvSpPr/>
            <p:nvPr/>
          </p:nvSpPr>
          <p:spPr>
            <a:xfrm>
              <a:off x="0" y="0"/>
              <a:ext cx="1342960" cy="221476"/>
            </a:xfrm>
            <a:custGeom>
              <a:avLst/>
              <a:gdLst/>
              <a:ahLst/>
              <a:cxnLst/>
              <a:rect l="l" t="t" r="r" b="b"/>
              <a:pathLst>
                <a:path w="1342960" h="221476">
                  <a:moveTo>
                    <a:pt x="110738" y="0"/>
                  </a:moveTo>
                  <a:lnTo>
                    <a:pt x="1232222" y="0"/>
                  </a:lnTo>
                  <a:cubicBezTo>
                    <a:pt x="1261591" y="0"/>
                    <a:pt x="1289758" y="11667"/>
                    <a:pt x="1310525" y="32434"/>
                  </a:cubicBezTo>
                  <a:cubicBezTo>
                    <a:pt x="1331293" y="53202"/>
                    <a:pt x="1342960" y="81368"/>
                    <a:pt x="1342960" y="110738"/>
                  </a:cubicBezTo>
                  <a:lnTo>
                    <a:pt x="1342960" y="110738"/>
                  </a:lnTo>
                  <a:cubicBezTo>
                    <a:pt x="1342960" y="171897"/>
                    <a:pt x="1293381" y="221476"/>
                    <a:pt x="1232222" y="221476"/>
                  </a:cubicBezTo>
                  <a:lnTo>
                    <a:pt x="110738" y="221476"/>
                  </a:lnTo>
                  <a:cubicBezTo>
                    <a:pt x="81368" y="221476"/>
                    <a:pt x="53202" y="209809"/>
                    <a:pt x="32434" y="189042"/>
                  </a:cubicBezTo>
                  <a:cubicBezTo>
                    <a:pt x="11667" y="168274"/>
                    <a:pt x="0" y="140108"/>
                    <a:pt x="0" y="110738"/>
                  </a:cubicBezTo>
                  <a:lnTo>
                    <a:pt x="0" y="110738"/>
                  </a:lnTo>
                  <a:cubicBezTo>
                    <a:pt x="0" y="81368"/>
                    <a:pt x="11667" y="53202"/>
                    <a:pt x="32434" y="32434"/>
                  </a:cubicBezTo>
                  <a:cubicBezTo>
                    <a:pt x="53202" y="11667"/>
                    <a:pt x="81368" y="0"/>
                    <a:pt x="110738" y="0"/>
                  </a:cubicBezTo>
                  <a:close/>
                </a:path>
              </a:pathLst>
            </a:custGeom>
            <a:solidFill>
              <a:srgbClr val="FFAFE0"/>
            </a:solidFill>
            <a:ln cap="rnd">
              <a:noFill/>
              <a:prstDash val="solid"/>
              <a:round/>
            </a:ln>
          </p:spPr>
        </p:sp>
        <p:sp>
          <p:nvSpPr>
            <p:cNvPr id="25" name="TextBox 25"/>
            <p:cNvSpPr txBox="1"/>
            <p:nvPr/>
          </p:nvSpPr>
          <p:spPr>
            <a:xfrm>
              <a:off x="0" y="-28575"/>
              <a:ext cx="1342960" cy="25005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6" name="TextBox 26"/>
          <p:cNvSpPr txBox="1"/>
          <p:nvPr/>
        </p:nvSpPr>
        <p:spPr>
          <a:xfrm>
            <a:off x="12455861" y="3447036"/>
            <a:ext cx="5098732" cy="500137"/>
          </a:xfrm>
          <a:prstGeom prst="rect">
            <a:avLst/>
          </a:prstGeom>
        </p:spPr>
        <p:txBody>
          <a:bodyPr lIns="0" tIns="0" rIns="0" bIns="0" rtlCol="0" anchor="t">
            <a:spAutoFit/>
          </a:bodyPr>
          <a:lstStyle/>
          <a:p>
            <a:pPr algn="ctr">
              <a:lnSpc>
                <a:spcPts val="3920"/>
              </a:lnSpc>
              <a:spcBef>
                <a:spcPct val="0"/>
              </a:spcBef>
            </a:pPr>
            <a:r>
              <a:rPr lang="en-US" sz="28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スローガン</a:t>
            </a:r>
            <a:endParaRPr lang="en-US" sz="28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sp>
        <p:nvSpPr>
          <p:cNvPr id="27" name="AutoShape 27"/>
          <p:cNvSpPr/>
          <p:nvPr/>
        </p:nvSpPr>
        <p:spPr>
          <a:xfrm>
            <a:off x="825095" y="5522393"/>
            <a:ext cx="4911691" cy="0"/>
          </a:xfrm>
          <a:prstGeom prst="line">
            <a:avLst/>
          </a:prstGeom>
          <a:ln w="171450" cap="flat">
            <a:solidFill>
              <a:srgbClr val="FDD23D"/>
            </a:solidFill>
            <a:prstDash val="solid"/>
            <a:headEnd type="none" w="sm" len="sm"/>
            <a:tailEnd type="none" w="sm" len="sm"/>
          </a:ln>
        </p:spPr>
      </p:sp>
      <p:sp>
        <p:nvSpPr>
          <p:cNvPr id="28" name="AutoShape 28"/>
          <p:cNvSpPr/>
          <p:nvPr/>
        </p:nvSpPr>
        <p:spPr>
          <a:xfrm>
            <a:off x="13026795" y="5572029"/>
            <a:ext cx="3918410" cy="0"/>
          </a:xfrm>
          <a:prstGeom prst="line">
            <a:avLst/>
          </a:prstGeom>
          <a:ln w="171450" cap="flat">
            <a:solidFill>
              <a:srgbClr val="FDD23D"/>
            </a:solidFill>
            <a:prstDash val="solid"/>
            <a:headEnd type="none" w="sm" len="sm"/>
            <a:tailEnd type="none" w="sm" len="sm"/>
          </a:ln>
        </p:spPr>
      </p:sp>
      <p:sp>
        <p:nvSpPr>
          <p:cNvPr id="29" name="TextBox 29"/>
          <p:cNvSpPr txBox="1"/>
          <p:nvPr/>
        </p:nvSpPr>
        <p:spPr>
          <a:xfrm>
            <a:off x="625120" y="5024554"/>
            <a:ext cx="5394680" cy="505908"/>
          </a:xfrm>
          <a:prstGeom prst="rect">
            <a:avLst/>
          </a:prstGeom>
        </p:spPr>
        <p:txBody>
          <a:bodyPr wrap="square" lIns="0" tIns="0" rIns="0" bIns="0" rtlCol="0" anchor="t">
            <a:spAutoFit/>
          </a:bodyPr>
          <a:lstStyle/>
          <a:p>
            <a:pPr marL="0" lvl="0" indent="0" algn="ctr">
              <a:lnSpc>
                <a:spcPts val="4060"/>
              </a:lnSpc>
              <a:spcBef>
                <a:spcPct val="0"/>
              </a:spcBef>
            </a:pPr>
            <a:r>
              <a:rPr lang="en-US" sz="29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rPr>
              <a:t>「</a:t>
            </a:r>
            <a:r>
              <a:rPr lang="en-US" sz="29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その人の望む暮らしの実現</a:t>
            </a:r>
            <a:r>
              <a:rPr lang="en-US" sz="29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rPr>
              <a:t>」　</a:t>
            </a:r>
          </a:p>
        </p:txBody>
      </p:sp>
      <p:sp>
        <p:nvSpPr>
          <p:cNvPr id="30" name="AutoShape 30"/>
          <p:cNvSpPr/>
          <p:nvPr/>
        </p:nvSpPr>
        <p:spPr>
          <a:xfrm>
            <a:off x="6717075" y="5572029"/>
            <a:ext cx="4911691" cy="0"/>
          </a:xfrm>
          <a:prstGeom prst="line">
            <a:avLst/>
          </a:prstGeom>
          <a:ln w="171450" cap="flat">
            <a:solidFill>
              <a:srgbClr val="FDD23D"/>
            </a:solidFill>
            <a:prstDash val="solid"/>
            <a:headEnd type="none" w="sm" len="sm"/>
            <a:tailEnd type="none" w="sm" len="sm"/>
          </a:ln>
        </p:spPr>
      </p:sp>
      <p:sp>
        <p:nvSpPr>
          <p:cNvPr id="31" name="TextBox 31"/>
          <p:cNvSpPr txBox="1"/>
          <p:nvPr/>
        </p:nvSpPr>
        <p:spPr>
          <a:xfrm>
            <a:off x="6629400" y="5024554"/>
            <a:ext cx="5203182" cy="505908"/>
          </a:xfrm>
          <a:prstGeom prst="rect">
            <a:avLst/>
          </a:prstGeom>
        </p:spPr>
        <p:txBody>
          <a:bodyPr wrap="square" lIns="0" tIns="0" rIns="0" bIns="0" rtlCol="0" anchor="t">
            <a:spAutoFit/>
          </a:bodyPr>
          <a:lstStyle/>
          <a:p>
            <a:pPr marL="0" lvl="0" indent="0" algn="ctr">
              <a:lnSpc>
                <a:spcPts val="4060"/>
              </a:lnSpc>
              <a:spcBef>
                <a:spcPct val="0"/>
              </a:spcBef>
            </a:pPr>
            <a:r>
              <a:rPr lang="en-US" sz="29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rPr>
              <a:t>「</a:t>
            </a:r>
            <a:r>
              <a:rPr lang="en-US" sz="29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ともに歩む、明日をつくる</a:t>
            </a:r>
            <a:r>
              <a:rPr lang="en-US" sz="29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rPr>
              <a:t>」</a:t>
            </a:r>
          </a:p>
        </p:txBody>
      </p:sp>
      <p:sp>
        <p:nvSpPr>
          <p:cNvPr id="32" name="TextBox 32"/>
          <p:cNvSpPr txBox="1"/>
          <p:nvPr/>
        </p:nvSpPr>
        <p:spPr>
          <a:xfrm>
            <a:off x="12588164" y="4742084"/>
            <a:ext cx="5060277" cy="800355"/>
          </a:xfrm>
          <a:prstGeom prst="rect">
            <a:avLst/>
          </a:prstGeom>
        </p:spPr>
        <p:txBody>
          <a:bodyPr lIns="0" tIns="0" rIns="0" bIns="0" rtlCol="0" anchor="t">
            <a:spAutoFit/>
          </a:bodyPr>
          <a:lstStyle/>
          <a:p>
            <a:pPr algn="ctr">
              <a:lnSpc>
                <a:spcPts val="3103"/>
              </a:lnSpc>
            </a:pPr>
            <a:r>
              <a:rPr lang="en-US" sz="29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rPr>
              <a:t>「</a:t>
            </a:r>
            <a:r>
              <a:rPr lang="en-US" sz="29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想像し、創造しよう</a:t>
            </a:r>
            <a:r>
              <a:rPr lang="en-US" sz="29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rPr>
              <a:t>！</a:t>
            </a:r>
          </a:p>
          <a:p>
            <a:pPr algn="ctr">
              <a:lnSpc>
                <a:spcPts val="3103"/>
              </a:lnSpc>
            </a:pPr>
            <a:r>
              <a:rPr lang="en-US" sz="29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rPr>
              <a:t>-</a:t>
            </a:r>
            <a:r>
              <a:rPr lang="en-US" sz="29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imagine&amp;create</a:t>
            </a:r>
            <a:r>
              <a:rPr lang="en-US" sz="29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rPr>
              <a:t>!」</a:t>
            </a:r>
          </a:p>
        </p:txBody>
      </p:sp>
      <p:sp>
        <p:nvSpPr>
          <p:cNvPr id="33" name="TextBox 33"/>
          <p:cNvSpPr txBox="1"/>
          <p:nvPr/>
        </p:nvSpPr>
        <p:spPr>
          <a:xfrm>
            <a:off x="825095" y="6219729"/>
            <a:ext cx="4872899" cy="2686050"/>
          </a:xfrm>
          <a:prstGeom prst="rect">
            <a:avLst/>
          </a:prstGeom>
        </p:spPr>
        <p:txBody>
          <a:bodyPr lIns="0" tIns="0" rIns="0" bIns="0" rtlCol="0" anchor="t">
            <a:spAutoFit/>
          </a:bodyPr>
          <a:lstStyle/>
          <a:p>
            <a:pPr algn="l">
              <a:lnSpc>
                <a:spcPts val="3000"/>
              </a:lnSpc>
            </a:pPr>
            <a:r>
              <a:rPr lang="en-US" sz="2500" dirty="0">
                <a:solidFill>
                  <a:srgbClr val="000000"/>
                </a:solidFill>
                <a:latin typeface="+mn-ea"/>
                <a:cs typeface="Trebuchet MS"/>
                <a:sym typeface="Trebuchet MS"/>
              </a:rPr>
              <a:t>知的障害のある人たちが、一人のかけがえのない人として豊かな生活を送ることができる地域社会を育み、</a:t>
            </a:r>
            <a:r>
              <a:rPr lang="en-US" sz="2500" b="1" u="sng" dirty="0">
                <a:solidFill>
                  <a:srgbClr val="000000"/>
                </a:solidFill>
                <a:latin typeface="+mn-ea"/>
                <a:cs typeface="Trebuchet MS"/>
                <a:sym typeface="Trebuchet MS"/>
              </a:rPr>
              <a:t>その人が望む暮らしの実現に向けて</a:t>
            </a:r>
            <a:r>
              <a:rPr lang="en-US" sz="2500" dirty="0">
                <a:solidFill>
                  <a:srgbClr val="000000"/>
                </a:solidFill>
                <a:latin typeface="+mn-ea"/>
                <a:cs typeface="Trebuchet MS"/>
                <a:sym typeface="Trebuchet MS"/>
              </a:rPr>
              <a:t>ご利用者の目線に立った支援の実践と体制の構築を進めていきます。</a:t>
            </a:r>
          </a:p>
        </p:txBody>
      </p:sp>
      <p:sp>
        <p:nvSpPr>
          <p:cNvPr id="34" name="TextBox 34"/>
          <p:cNvSpPr txBox="1"/>
          <p:nvPr/>
        </p:nvSpPr>
        <p:spPr>
          <a:xfrm>
            <a:off x="6668244" y="6372129"/>
            <a:ext cx="4872899" cy="1543050"/>
          </a:xfrm>
          <a:prstGeom prst="rect">
            <a:avLst/>
          </a:prstGeom>
        </p:spPr>
        <p:txBody>
          <a:bodyPr lIns="0" tIns="0" rIns="0" bIns="0" rtlCol="0" anchor="t">
            <a:spAutoFit/>
          </a:bodyPr>
          <a:lstStyle/>
          <a:p>
            <a:pPr algn="l">
              <a:lnSpc>
                <a:spcPts val="3000"/>
              </a:lnSpc>
            </a:pPr>
            <a:r>
              <a:rPr lang="en-US" sz="2500" dirty="0" err="1">
                <a:solidFill>
                  <a:srgbClr val="000000"/>
                </a:solidFill>
                <a:latin typeface="+mn-ea"/>
                <a:cs typeface="Trebuchet MS"/>
                <a:sym typeface="Trebuchet MS"/>
              </a:rPr>
              <a:t>障害のある方やそのご家族、地域の方々とともに、その人らしさを大切にできる「明日」をつくっていきます</a:t>
            </a:r>
            <a:r>
              <a:rPr lang="en-US" sz="2500" dirty="0">
                <a:solidFill>
                  <a:srgbClr val="000000"/>
                </a:solidFill>
                <a:latin typeface="+mn-ea"/>
                <a:cs typeface="Trebuchet MS"/>
                <a:sym typeface="Trebuchet MS"/>
              </a:rPr>
              <a:t>。</a:t>
            </a:r>
          </a:p>
        </p:txBody>
      </p:sp>
      <p:sp>
        <p:nvSpPr>
          <p:cNvPr id="35" name="TextBox 35"/>
          <p:cNvSpPr txBox="1"/>
          <p:nvPr/>
        </p:nvSpPr>
        <p:spPr>
          <a:xfrm>
            <a:off x="12681853" y="6372129"/>
            <a:ext cx="4872899" cy="1924050"/>
          </a:xfrm>
          <a:prstGeom prst="rect">
            <a:avLst/>
          </a:prstGeom>
        </p:spPr>
        <p:txBody>
          <a:bodyPr lIns="0" tIns="0" rIns="0" bIns="0" rtlCol="0" anchor="t">
            <a:spAutoFit/>
          </a:bodyPr>
          <a:lstStyle/>
          <a:p>
            <a:pPr algn="l">
              <a:lnSpc>
                <a:spcPts val="3000"/>
              </a:lnSpc>
            </a:pPr>
            <a:r>
              <a:rPr lang="en-US" sz="2500" dirty="0" err="1">
                <a:solidFill>
                  <a:srgbClr val="000000"/>
                </a:solidFill>
                <a:latin typeface="+mn-ea"/>
                <a:cs typeface="Trebuchet MS"/>
                <a:sym typeface="Trebuchet MS"/>
              </a:rPr>
              <a:t>障害のある方の目線や立場に立ち自ら行動する</a:t>
            </a:r>
            <a:r>
              <a:rPr lang="en-US" sz="2500" dirty="0">
                <a:solidFill>
                  <a:srgbClr val="000000"/>
                </a:solidFill>
                <a:latin typeface="+mn-ea"/>
                <a:cs typeface="Trebuchet MS"/>
                <a:sym typeface="Trebuchet MS"/>
              </a:rPr>
              <a:t>。</a:t>
            </a:r>
          </a:p>
          <a:p>
            <a:pPr algn="l">
              <a:lnSpc>
                <a:spcPts val="3000"/>
              </a:lnSpc>
            </a:pPr>
            <a:r>
              <a:rPr lang="en-US" sz="2500" dirty="0" err="1">
                <a:solidFill>
                  <a:srgbClr val="000000"/>
                </a:solidFill>
                <a:latin typeface="+mn-ea"/>
                <a:cs typeface="Trebuchet MS"/>
                <a:sym typeface="Trebuchet MS"/>
              </a:rPr>
              <a:t>この姿勢をスタッフ一人ひとりが持ち続けていきます</a:t>
            </a:r>
            <a:r>
              <a:rPr lang="en-US" sz="2500" dirty="0">
                <a:solidFill>
                  <a:srgbClr val="000000"/>
                </a:solidFill>
                <a:latin typeface="+mn-ea"/>
                <a:cs typeface="Trebuchet MS"/>
                <a:sym typeface="Trebuchet MS"/>
              </a:rPr>
              <a:t>。</a:t>
            </a:r>
          </a:p>
          <a:p>
            <a:pPr algn="l">
              <a:lnSpc>
                <a:spcPts val="3000"/>
              </a:lnSpc>
            </a:pPr>
            <a:endParaRPr lang="en-US" sz="2500" dirty="0">
              <a:solidFill>
                <a:srgbClr val="000000"/>
              </a:solidFill>
              <a:latin typeface="+mn-ea"/>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6">
            <a:extLst>
              <a:ext uri="{FF2B5EF4-FFF2-40B4-BE49-F238E27FC236}">
                <a16:creationId xmlns:a16="http://schemas.microsoft.com/office/drawing/2014/main" id="{D3A64539-43AD-A760-2FD3-F30613A8BC8E}"/>
              </a:ext>
            </a:extLst>
          </p:cNvPr>
          <p:cNvGrpSpPr/>
          <p:nvPr/>
        </p:nvGrpSpPr>
        <p:grpSpPr>
          <a:xfrm>
            <a:off x="1076333" y="694055"/>
            <a:ext cx="8586285" cy="695325"/>
            <a:chOff x="0" y="0"/>
            <a:chExt cx="999739" cy="134650"/>
          </a:xfrm>
        </p:grpSpPr>
        <p:sp>
          <p:nvSpPr>
            <p:cNvPr id="56" name="Freeform 7">
              <a:extLst>
                <a:ext uri="{FF2B5EF4-FFF2-40B4-BE49-F238E27FC236}">
                  <a16:creationId xmlns:a16="http://schemas.microsoft.com/office/drawing/2014/main" id="{B69BC295-A8D6-6BA8-7BA5-6C74BBA68BAC}"/>
                </a:ext>
              </a:extLst>
            </p:cNvPr>
            <p:cNvSpPr/>
            <p:nvPr/>
          </p:nvSpPr>
          <p:spPr>
            <a:xfrm>
              <a:off x="0" y="0"/>
              <a:ext cx="999739" cy="134650"/>
            </a:xfrm>
            <a:custGeom>
              <a:avLst/>
              <a:gdLst/>
              <a:ahLst/>
              <a:cxnLst/>
              <a:rect l="l" t="t" r="r" b="b"/>
              <a:pathLst>
                <a:path w="999739" h="134650">
                  <a:moveTo>
                    <a:pt x="67325" y="0"/>
                  </a:moveTo>
                  <a:lnTo>
                    <a:pt x="932414" y="0"/>
                  </a:lnTo>
                  <a:cubicBezTo>
                    <a:pt x="969597" y="0"/>
                    <a:pt x="999739" y="30142"/>
                    <a:pt x="999739" y="67325"/>
                  </a:cubicBezTo>
                  <a:lnTo>
                    <a:pt x="999739" y="67325"/>
                  </a:lnTo>
                  <a:cubicBezTo>
                    <a:pt x="999739" y="104507"/>
                    <a:pt x="969597" y="134650"/>
                    <a:pt x="932414" y="134650"/>
                  </a:cubicBezTo>
                  <a:lnTo>
                    <a:pt x="67325" y="134650"/>
                  </a:lnTo>
                  <a:cubicBezTo>
                    <a:pt x="30142" y="134650"/>
                    <a:pt x="0" y="104507"/>
                    <a:pt x="0" y="67325"/>
                  </a:cubicBezTo>
                  <a:lnTo>
                    <a:pt x="0" y="67325"/>
                  </a:lnTo>
                  <a:cubicBezTo>
                    <a:pt x="0" y="30142"/>
                    <a:pt x="30142" y="0"/>
                    <a:pt x="67325" y="0"/>
                  </a:cubicBezTo>
                  <a:close/>
                </a:path>
              </a:pathLst>
            </a:custGeom>
            <a:solidFill>
              <a:srgbClr val="E7E7E7"/>
            </a:solidFill>
            <a:ln w="57150" cap="rnd">
              <a:solidFill>
                <a:srgbClr val="1C1C1C"/>
              </a:solidFill>
              <a:prstDash val="solid"/>
              <a:round/>
            </a:ln>
          </p:spPr>
        </p:sp>
        <p:sp>
          <p:nvSpPr>
            <p:cNvPr id="57" name="TextBox 8">
              <a:extLst>
                <a:ext uri="{FF2B5EF4-FFF2-40B4-BE49-F238E27FC236}">
                  <a16:creationId xmlns:a16="http://schemas.microsoft.com/office/drawing/2014/main" id="{50D31EE6-7C03-07E7-83CB-41DECB4B9DA3}"/>
                </a:ext>
              </a:extLst>
            </p:cNvPr>
            <p:cNvSpPr txBox="1"/>
            <p:nvPr/>
          </p:nvSpPr>
          <p:spPr>
            <a:xfrm>
              <a:off x="0" y="-219075"/>
              <a:ext cx="999739" cy="353725"/>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 name="Group 2"/>
          <p:cNvGrpSpPr/>
          <p:nvPr/>
        </p:nvGrpSpPr>
        <p:grpSpPr>
          <a:xfrm>
            <a:off x="1067473" y="2802000"/>
            <a:ext cx="15919952" cy="2225445"/>
            <a:chOff x="0" y="0"/>
            <a:chExt cx="4192909" cy="586125"/>
          </a:xfrm>
        </p:grpSpPr>
        <p:sp>
          <p:nvSpPr>
            <p:cNvPr id="3" name="Freeform 3"/>
            <p:cNvSpPr/>
            <p:nvPr/>
          </p:nvSpPr>
          <p:spPr>
            <a:xfrm>
              <a:off x="0" y="0"/>
              <a:ext cx="4192909" cy="586125"/>
            </a:xfrm>
            <a:custGeom>
              <a:avLst/>
              <a:gdLst/>
              <a:ahLst/>
              <a:cxnLst/>
              <a:rect l="l" t="t" r="r" b="b"/>
              <a:pathLst>
                <a:path w="4192909" h="586125">
                  <a:moveTo>
                    <a:pt x="17021" y="0"/>
                  </a:moveTo>
                  <a:lnTo>
                    <a:pt x="4175889" y="0"/>
                  </a:lnTo>
                  <a:cubicBezTo>
                    <a:pt x="4185289" y="0"/>
                    <a:pt x="4192909" y="7620"/>
                    <a:pt x="4192909" y="17021"/>
                  </a:cubicBezTo>
                  <a:lnTo>
                    <a:pt x="4192909" y="569105"/>
                  </a:lnTo>
                  <a:cubicBezTo>
                    <a:pt x="4192909" y="578505"/>
                    <a:pt x="4185289" y="586125"/>
                    <a:pt x="4175889" y="586125"/>
                  </a:cubicBezTo>
                  <a:lnTo>
                    <a:pt x="17021" y="586125"/>
                  </a:lnTo>
                  <a:cubicBezTo>
                    <a:pt x="7620" y="586125"/>
                    <a:pt x="0" y="578505"/>
                    <a:pt x="0" y="569105"/>
                  </a:cubicBezTo>
                  <a:lnTo>
                    <a:pt x="0" y="17021"/>
                  </a:lnTo>
                  <a:cubicBezTo>
                    <a:pt x="0" y="7620"/>
                    <a:pt x="7620" y="0"/>
                    <a:pt x="17021" y="0"/>
                  </a:cubicBezTo>
                  <a:close/>
                </a:path>
              </a:pathLst>
            </a:custGeom>
            <a:solidFill>
              <a:srgbClr val="FFFFFF"/>
            </a:solidFill>
            <a:ln w="28575" cap="rnd">
              <a:solidFill>
                <a:srgbClr val="1C1C1C"/>
              </a:solidFill>
              <a:prstDash val="solid"/>
              <a:round/>
            </a:ln>
          </p:spPr>
        </p:sp>
        <p:sp>
          <p:nvSpPr>
            <p:cNvPr id="4" name="TextBox 4"/>
            <p:cNvSpPr txBox="1"/>
            <p:nvPr/>
          </p:nvSpPr>
          <p:spPr>
            <a:xfrm>
              <a:off x="0" y="-219075"/>
              <a:ext cx="4192909" cy="8052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7208423" y="2381542"/>
            <a:ext cx="3191606" cy="840917"/>
            <a:chOff x="0" y="0"/>
            <a:chExt cx="840587" cy="221476"/>
          </a:xfrm>
        </p:grpSpPr>
        <p:sp>
          <p:nvSpPr>
            <p:cNvPr id="9" name="Freeform 9"/>
            <p:cNvSpPr/>
            <p:nvPr/>
          </p:nvSpPr>
          <p:spPr>
            <a:xfrm>
              <a:off x="0" y="0"/>
              <a:ext cx="840587" cy="221476"/>
            </a:xfrm>
            <a:custGeom>
              <a:avLst/>
              <a:gdLst/>
              <a:ahLst/>
              <a:cxnLst/>
              <a:rect l="l" t="t" r="r" b="b"/>
              <a:pathLst>
                <a:path w="840587" h="221476">
                  <a:moveTo>
                    <a:pt x="110738" y="0"/>
                  </a:moveTo>
                  <a:lnTo>
                    <a:pt x="729849" y="0"/>
                  </a:lnTo>
                  <a:cubicBezTo>
                    <a:pt x="759219" y="0"/>
                    <a:pt x="787386" y="11667"/>
                    <a:pt x="808153" y="32434"/>
                  </a:cubicBezTo>
                  <a:cubicBezTo>
                    <a:pt x="828920" y="53202"/>
                    <a:pt x="840587" y="81368"/>
                    <a:pt x="840587" y="110738"/>
                  </a:cubicBezTo>
                  <a:lnTo>
                    <a:pt x="840587" y="110738"/>
                  </a:lnTo>
                  <a:cubicBezTo>
                    <a:pt x="840587" y="171897"/>
                    <a:pt x="791008" y="221476"/>
                    <a:pt x="729849" y="221476"/>
                  </a:cubicBezTo>
                  <a:lnTo>
                    <a:pt x="110738" y="221476"/>
                  </a:lnTo>
                  <a:cubicBezTo>
                    <a:pt x="81368" y="221476"/>
                    <a:pt x="53202" y="209809"/>
                    <a:pt x="32434" y="189042"/>
                  </a:cubicBezTo>
                  <a:cubicBezTo>
                    <a:pt x="11667" y="168274"/>
                    <a:pt x="0" y="140108"/>
                    <a:pt x="0" y="110738"/>
                  </a:cubicBezTo>
                  <a:lnTo>
                    <a:pt x="0" y="110738"/>
                  </a:lnTo>
                  <a:cubicBezTo>
                    <a:pt x="0" y="81368"/>
                    <a:pt x="11667" y="53202"/>
                    <a:pt x="32434" y="32434"/>
                  </a:cubicBezTo>
                  <a:cubicBezTo>
                    <a:pt x="53202" y="11667"/>
                    <a:pt x="81368" y="0"/>
                    <a:pt x="110738" y="0"/>
                  </a:cubicBezTo>
                  <a:close/>
                </a:path>
              </a:pathLst>
            </a:custGeom>
            <a:solidFill>
              <a:srgbClr val="FDDC67"/>
            </a:solidFill>
            <a:ln cap="rnd">
              <a:noFill/>
              <a:prstDash val="solid"/>
              <a:round/>
            </a:ln>
          </p:spPr>
        </p:sp>
        <p:sp>
          <p:nvSpPr>
            <p:cNvPr id="10" name="TextBox 10"/>
            <p:cNvSpPr txBox="1"/>
            <p:nvPr/>
          </p:nvSpPr>
          <p:spPr>
            <a:xfrm>
              <a:off x="0" y="-28575"/>
              <a:ext cx="840587" cy="25005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1" name="Group 11"/>
          <p:cNvGrpSpPr/>
          <p:nvPr/>
        </p:nvGrpSpPr>
        <p:grpSpPr>
          <a:xfrm>
            <a:off x="1300576" y="3434316"/>
            <a:ext cx="15686848" cy="1338072"/>
            <a:chOff x="0" y="0"/>
            <a:chExt cx="20915798" cy="1784096"/>
          </a:xfrm>
        </p:grpSpPr>
        <p:sp>
          <p:nvSpPr>
            <p:cNvPr id="12" name="Freeform 12"/>
            <p:cNvSpPr/>
            <p:nvPr/>
          </p:nvSpPr>
          <p:spPr>
            <a:xfrm>
              <a:off x="0" y="0"/>
              <a:ext cx="20915798" cy="1784096"/>
            </a:xfrm>
            <a:custGeom>
              <a:avLst/>
              <a:gdLst/>
              <a:ahLst/>
              <a:cxnLst/>
              <a:rect l="l" t="t" r="r" b="b"/>
              <a:pathLst>
                <a:path w="20915798" h="1784096">
                  <a:moveTo>
                    <a:pt x="0" y="0"/>
                  </a:moveTo>
                  <a:lnTo>
                    <a:pt x="20915798" y="0"/>
                  </a:lnTo>
                  <a:lnTo>
                    <a:pt x="20915798" y="1784096"/>
                  </a:lnTo>
                  <a:lnTo>
                    <a:pt x="0" y="1784096"/>
                  </a:lnTo>
                  <a:lnTo>
                    <a:pt x="0" y="0"/>
                  </a:lnTo>
                  <a:close/>
                </a:path>
              </a:pathLst>
            </a:custGeom>
            <a:blipFill>
              <a:blip r:embed="rId2">
                <a:extLst>
                  <a:ext uri="{96DAC541-7B7A-43D3-8B79-37D633B846F1}">
                    <asvg:svgBlip xmlns:asvg="http://schemas.microsoft.com/office/drawing/2016/SVG/main" r:embed="rId3"/>
                  </a:ext>
                </a:extLst>
              </a:blip>
              <a:stretch>
                <a:fillRect t="-48813" b="-48813"/>
              </a:stretch>
            </a:blipFill>
          </p:spPr>
        </p:sp>
        <p:sp>
          <p:nvSpPr>
            <p:cNvPr id="13" name="TextBox 13"/>
            <p:cNvSpPr txBox="1"/>
            <p:nvPr/>
          </p:nvSpPr>
          <p:spPr>
            <a:xfrm>
              <a:off x="101600" y="130175"/>
              <a:ext cx="20712598" cy="1554187"/>
            </a:xfrm>
            <a:prstGeom prst="rect">
              <a:avLst/>
            </a:prstGeom>
          </p:spPr>
          <p:txBody>
            <a:bodyPr lIns="0" tIns="0" rIns="0" bIns="0" rtlCol="0" anchor="t">
              <a:spAutoFit/>
            </a:bodyPr>
            <a:lstStyle/>
            <a:p>
              <a:pPr algn="l">
                <a:lnSpc>
                  <a:spcPts val="3023"/>
                </a:lnSpc>
              </a:pPr>
              <a:r>
                <a:rPr lang="en-US" sz="2799" b="1"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799" b="1" dirty="0" err="1">
                  <a:solidFill>
                    <a:srgbClr val="000000"/>
                  </a:solidFill>
                  <a:latin typeface="メイリオ" panose="020B0604030504040204" pitchFamily="50" charset="-128"/>
                  <a:ea typeface="メイリオ" panose="020B0604030504040204" pitchFamily="50" charset="-128"/>
                  <a:cs typeface="Trebuchet MS"/>
                  <a:sym typeface="Trebuchet MS"/>
                </a:rPr>
                <a:t>住まいの場）</a:t>
              </a:r>
              <a:r>
                <a:rPr lang="en-US" sz="2799" dirty="0" err="1">
                  <a:solidFill>
                    <a:srgbClr val="000000"/>
                  </a:solidFill>
                  <a:latin typeface="メイリオ" panose="020B0604030504040204" pitchFamily="50" charset="-128"/>
                  <a:ea typeface="メイリオ" panose="020B0604030504040204" pitchFamily="50" charset="-128"/>
                  <a:cs typeface="Trebuchet MS"/>
                  <a:sym typeface="Trebuchet MS"/>
                </a:rPr>
                <a:t>強度行動障害の方のGH「咲楽」開設と安定運営。高齢化の対応力強化</a:t>
              </a:r>
              <a:endParaRPr lang="en-US" sz="2799"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023"/>
                </a:lnSpc>
              </a:pPr>
              <a:r>
                <a:rPr lang="en-US" sz="2799" b="1"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799" b="1" dirty="0" err="1">
                  <a:solidFill>
                    <a:srgbClr val="000000"/>
                  </a:solidFill>
                  <a:latin typeface="メイリオ" panose="020B0604030504040204" pitchFamily="50" charset="-128"/>
                  <a:ea typeface="メイリオ" panose="020B0604030504040204" pitchFamily="50" charset="-128"/>
                  <a:cs typeface="Trebuchet MS"/>
                  <a:sym typeface="Trebuchet MS"/>
                </a:rPr>
                <a:t>生活介護）</a:t>
              </a:r>
              <a:r>
                <a:rPr lang="en-US" sz="2799" dirty="0" err="1">
                  <a:solidFill>
                    <a:srgbClr val="000000"/>
                  </a:solidFill>
                  <a:latin typeface="メイリオ" panose="020B0604030504040204" pitchFamily="50" charset="-128"/>
                  <a:ea typeface="メイリオ" panose="020B0604030504040204" pitchFamily="50" charset="-128"/>
                  <a:cs typeface="Trebuchet MS"/>
                  <a:sym typeface="Trebuchet MS"/>
                </a:rPr>
                <a:t>個々の障害特性に応じた標準的な支援の実践と今後の事業の在り方を検討</a:t>
              </a:r>
              <a:endParaRPr lang="en-US" sz="2799" dirty="0">
                <a:solidFill>
                  <a:srgbClr val="000000"/>
                </a:solidFill>
                <a:latin typeface="メイリオ" panose="020B0604030504040204" pitchFamily="50" charset="-128"/>
                <a:ea typeface="メイリオ" panose="020B0604030504040204" pitchFamily="50" charset="-128"/>
                <a:cs typeface="Trebuchet MS"/>
                <a:sym typeface="Trebuchet MS"/>
              </a:endParaRPr>
            </a:p>
            <a:p>
              <a:pPr algn="l">
                <a:lnSpc>
                  <a:spcPts val="3023"/>
                </a:lnSpc>
              </a:pPr>
              <a:r>
                <a:rPr lang="en-US" sz="2799" b="1"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en-US" sz="2799" b="1" dirty="0" err="1">
                  <a:solidFill>
                    <a:srgbClr val="000000"/>
                  </a:solidFill>
                  <a:latin typeface="メイリオ" panose="020B0604030504040204" pitchFamily="50" charset="-128"/>
                  <a:ea typeface="メイリオ" panose="020B0604030504040204" pitchFamily="50" charset="-128"/>
                  <a:cs typeface="Trebuchet MS"/>
                  <a:sym typeface="Trebuchet MS"/>
                </a:rPr>
                <a:t>就労</a:t>
              </a:r>
              <a:r>
                <a:rPr lang="en-US" sz="2799" b="1" dirty="0">
                  <a:solidFill>
                    <a:srgbClr val="000000"/>
                  </a:solidFill>
                  <a:latin typeface="メイリオ" panose="020B0604030504040204" pitchFamily="50" charset="-128"/>
                  <a:ea typeface="メイリオ" panose="020B0604030504040204" pitchFamily="50" charset="-128"/>
                  <a:cs typeface="Trebuchet MS"/>
                  <a:sym typeface="Trebuchet MS"/>
                </a:rPr>
                <a:t>）</a:t>
              </a:r>
              <a:r>
                <a:rPr lang="ja-JP" altLang="en-US" sz="2799" dirty="0">
                  <a:solidFill>
                    <a:srgbClr val="000000"/>
                  </a:solidFill>
                  <a:latin typeface="メイリオ" panose="020B0604030504040204" pitchFamily="50" charset="-128"/>
                  <a:ea typeface="メイリオ" panose="020B0604030504040204" pitchFamily="50" charset="-128"/>
                  <a:cs typeface="Trebuchet MS"/>
                  <a:sym typeface="Trebuchet MS"/>
                </a:rPr>
                <a:t>「年中チャレンジ！」身近に社会のなかで働く環境を整え、社会参加を促進する</a:t>
              </a:r>
              <a:endParaRPr lang="en-US" sz="2799" dirty="0">
                <a:solidFill>
                  <a:srgbClr val="000000"/>
                </a:solidFill>
                <a:latin typeface="メイリオ" panose="020B0604030504040204" pitchFamily="50" charset="-128"/>
                <a:ea typeface="メイリオ" panose="020B0604030504040204" pitchFamily="50" charset="-128"/>
                <a:cs typeface="Trebuchet MS"/>
                <a:sym typeface="Trebuchet MS"/>
              </a:endParaRPr>
            </a:p>
          </p:txBody>
        </p:sp>
      </p:grpSp>
      <p:grpSp>
        <p:nvGrpSpPr>
          <p:cNvPr id="14" name="Group 14"/>
          <p:cNvGrpSpPr/>
          <p:nvPr/>
        </p:nvGrpSpPr>
        <p:grpSpPr>
          <a:xfrm>
            <a:off x="7544969" y="2498152"/>
            <a:ext cx="2423262" cy="607695"/>
            <a:chOff x="0" y="0"/>
            <a:chExt cx="3231017" cy="810260"/>
          </a:xfrm>
        </p:grpSpPr>
        <p:sp>
          <p:nvSpPr>
            <p:cNvPr id="15" name="Freeform 15"/>
            <p:cNvSpPr/>
            <p:nvPr/>
          </p:nvSpPr>
          <p:spPr>
            <a:xfrm>
              <a:off x="0" y="0"/>
              <a:ext cx="3231017" cy="810260"/>
            </a:xfrm>
            <a:custGeom>
              <a:avLst/>
              <a:gdLst/>
              <a:ahLst/>
              <a:cxnLst/>
              <a:rect l="l" t="t" r="r" b="b"/>
              <a:pathLst>
                <a:path w="3231017" h="810260">
                  <a:moveTo>
                    <a:pt x="0" y="0"/>
                  </a:moveTo>
                  <a:lnTo>
                    <a:pt x="3231017" y="0"/>
                  </a:lnTo>
                  <a:lnTo>
                    <a:pt x="3231017" y="810260"/>
                  </a:lnTo>
                  <a:lnTo>
                    <a:pt x="0" y="810260"/>
                  </a:lnTo>
                  <a:lnTo>
                    <a:pt x="0" y="0"/>
                  </a:lnTo>
                  <a:close/>
                </a:path>
              </a:pathLst>
            </a:custGeom>
            <a:blipFill>
              <a:blip r:embed="rId2">
                <a:extLst>
                  <a:ext uri="{96DAC541-7B7A-43D3-8B79-37D633B846F1}">
                    <asvg:svgBlip xmlns:asvg="http://schemas.microsoft.com/office/drawing/2016/SVG/main" r:embed="rId3"/>
                  </a:ext>
                </a:extLst>
              </a:blip>
              <a:stretch>
                <a:fillRect l="-24381" r="-24381"/>
              </a:stretch>
            </a:blipFill>
          </p:spPr>
        </p:sp>
        <p:sp>
          <p:nvSpPr>
            <p:cNvPr id="16" name="TextBox 16"/>
            <p:cNvSpPr txBox="1"/>
            <p:nvPr/>
          </p:nvSpPr>
          <p:spPr>
            <a:xfrm>
              <a:off x="15695" y="205445"/>
              <a:ext cx="3199628" cy="578485"/>
            </a:xfrm>
            <a:prstGeom prst="rect">
              <a:avLst/>
            </a:prstGeom>
          </p:spPr>
          <p:txBody>
            <a:bodyPr lIns="0" tIns="0" rIns="0" bIns="0" rtlCol="0" anchor="t">
              <a:spAutoFit/>
            </a:bodyPr>
            <a:lstStyle/>
            <a:p>
              <a:pPr algn="ctr">
                <a:lnSpc>
                  <a:spcPts val="3240"/>
                </a:lnSpc>
              </a:pPr>
              <a:r>
                <a:rPr lang="en-US" sz="3000" b="1" dirty="0">
                  <a:solidFill>
                    <a:srgbClr val="000000"/>
                  </a:solidFill>
                  <a:latin typeface="メイリオ" panose="020B0604030504040204" pitchFamily="50" charset="-128"/>
                  <a:ea typeface="メイリオ" panose="020B0604030504040204" pitchFamily="50" charset="-128"/>
                  <a:cs typeface="Trebuchet MS Bold"/>
                  <a:sym typeface="Trebuchet MS Bold"/>
                </a:rPr>
                <a:t>１．事業　　</a:t>
              </a:r>
              <a:r>
                <a:rPr lang="en-US" sz="3000" dirty="0">
                  <a:solidFill>
                    <a:srgbClr val="000000"/>
                  </a:solidFill>
                  <a:latin typeface="メイリオ" panose="020B0604030504040204" pitchFamily="50" charset="-128"/>
                  <a:ea typeface="メイリオ" panose="020B0604030504040204" pitchFamily="50" charset="-128"/>
                  <a:cs typeface="Trebuchet MS"/>
                  <a:sym typeface="Trebuchet MS"/>
                </a:rPr>
                <a:t>　　　</a:t>
              </a:r>
            </a:p>
          </p:txBody>
        </p:sp>
      </p:grpSp>
      <p:grpSp>
        <p:nvGrpSpPr>
          <p:cNvPr id="17" name="Group 17"/>
          <p:cNvGrpSpPr/>
          <p:nvPr/>
        </p:nvGrpSpPr>
        <p:grpSpPr>
          <a:xfrm>
            <a:off x="408630" y="7637295"/>
            <a:ext cx="8490846" cy="2225445"/>
            <a:chOff x="0" y="0"/>
            <a:chExt cx="2236272" cy="586125"/>
          </a:xfrm>
        </p:grpSpPr>
        <p:sp>
          <p:nvSpPr>
            <p:cNvPr id="18" name="Freeform 18"/>
            <p:cNvSpPr/>
            <p:nvPr/>
          </p:nvSpPr>
          <p:spPr>
            <a:xfrm>
              <a:off x="0" y="0"/>
              <a:ext cx="2236272" cy="586125"/>
            </a:xfrm>
            <a:custGeom>
              <a:avLst/>
              <a:gdLst/>
              <a:ahLst/>
              <a:cxnLst/>
              <a:rect l="l" t="t" r="r" b="b"/>
              <a:pathLst>
                <a:path w="2236272" h="586125">
                  <a:moveTo>
                    <a:pt x="31913" y="0"/>
                  </a:moveTo>
                  <a:lnTo>
                    <a:pt x="2204359" y="0"/>
                  </a:lnTo>
                  <a:cubicBezTo>
                    <a:pt x="2221984" y="0"/>
                    <a:pt x="2236272" y="14288"/>
                    <a:pt x="2236272" y="31913"/>
                  </a:cubicBezTo>
                  <a:lnTo>
                    <a:pt x="2236272" y="554213"/>
                  </a:lnTo>
                  <a:cubicBezTo>
                    <a:pt x="2236272" y="571838"/>
                    <a:pt x="2221984" y="586125"/>
                    <a:pt x="2204359" y="586125"/>
                  </a:cubicBezTo>
                  <a:lnTo>
                    <a:pt x="31913" y="586125"/>
                  </a:lnTo>
                  <a:cubicBezTo>
                    <a:pt x="14288" y="586125"/>
                    <a:pt x="0" y="571838"/>
                    <a:pt x="0" y="554213"/>
                  </a:cubicBezTo>
                  <a:lnTo>
                    <a:pt x="0" y="31913"/>
                  </a:lnTo>
                  <a:cubicBezTo>
                    <a:pt x="0" y="14288"/>
                    <a:pt x="14288" y="0"/>
                    <a:pt x="31913" y="0"/>
                  </a:cubicBezTo>
                  <a:close/>
                </a:path>
              </a:pathLst>
            </a:custGeom>
            <a:solidFill>
              <a:srgbClr val="FFFFFF"/>
            </a:solidFill>
            <a:ln w="28575" cap="rnd">
              <a:solidFill>
                <a:srgbClr val="1C1C1C"/>
              </a:solidFill>
              <a:prstDash val="solid"/>
              <a:round/>
            </a:ln>
          </p:spPr>
        </p:sp>
        <p:sp>
          <p:nvSpPr>
            <p:cNvPr id="19" name="TextBox 19"/>
            <p:cNvSpPr txBox="1"/>
            <p:nvPr/>
          </p:nvSpPr>
          <p:spPr>
            <a:xfrm>
              <a:off x="0" y="-219075"/>
              <a:ext cx="2236272" cy="8052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0" name="Group 20"/>
          <p:cNvGrpSpPr/>
          <p:nvPr/>
        </p:nvGrpSpPr>
        <p:grpSpPr>
          <a:xfrm>
            <a:off x="2592033" y="7180095"/>
            <a:ext cx="3191606" cy="840917"/>
            <a:chOff x="0" y="0"/>
            <a:chExt cx="840587" cy="221476"/>
          </a:xfrm>
        </p:grpSpPr>
        <p:sp>
          <p:nvSpPr>
            <p:cNvPr id="21" name="Freeform 21"/>
            <p:cNvSpPr/>
            <p:nvPr/>
          </p:nvSpPr>
          <p:spPr>
            <a:xfrm>
              <a:off x="0" y="0"/>
              <a:ext cx="840587" cy="221476"/>
            </a:xfrm>
            <a:custGeom>
              <a:avLst/>
              <a:gdLst/>
              <a:ahLst/>
              <a:cxnLst/>
              <a:rect l="l" t="t" r="r" b="b"/>
              <a:pathLst>
                <a:path w="840587" h="221476">
                  <a:moveTo>
                    <a:pt x="110738" y="0"/>
                  </a:moveTo>
                  <a:lnTo>
                    <a:pt x="729849" y="0"/>
                  </a:lnTo>
                  <a:cubicBezTo>
                    <a:pt x="759219" y="0"/>
                    <a:pt x="787386" y="11667"/>
                    <a:pt x="808153" y="32434"/>
                  </a:cubicBezTo>
                  <a:cubicBezTo>
                    <a:pt x="828920" y="53202"/>
                    <a:pt x="840587" y="81368"/>
                    <a:pt x="840587" y="110738"/>
                  </a:cubicBezTo>
                  <a:lnTo>
                    <a:pt x="840587" y="110738"/>
                  </a:lnTo>
                  <a:cubicBezTo>
                    <a:pt x="840587" y="171897"/>
                    <a:pt x="791008" y="221476"/>
                    <a:pt x="729849" y="221476"/>
                  </a:cubicBezTo>
                  <a:lnTo>
                    <a:pt x="110738" y="221476"/>
                  </a:lnTo>
                  <a:cubicBezTo>
                    <a:pt x="81368" y="221476"/>
                    <a:pt x="53202" y="209809"/>
                    <a:pt x="32434" y="189042"/>
                  </a:cubicBezTo>
                  <a:cubicBezTo>
                    <a:pt x="11667" y="168274"/>
                    <a:pt x="0" y="140108"/>
                    <a:pt x="0" y="110738"/>
                  </a:cubicBezTo>
                  <a:lnTo>
                    <a:pt x="0" y="110738"/>
                  </a:lnTo>
                  <a:cubicBezTo>
                    <a:pt x="0" y="81368"/>
                    <a:pt x="11667" y="53202"/>
                    <a:pt x="32434" y="32434"/>
                  </a:cubicBezTo>
                  <a:cubicBezTo>
                    <a:pt x="53202" y="11667"/>
                    <a:pt x="81368" y="0"/>
                    <a:pt x="110738" y="0"/>
                  </a:cubicBezTo>
                  <a:close/>
                </a:path>
              </a:pathLst>
            </a:custGeom>
            <a:solidFill>
              <a:srgbClr val="B4E4F1"/>
            </a:solidFill>
            <a:ln cap="rnd">
              <a:noFill/>
              <a:prstDash val="solid"/>
              <a:round/>
            </a:ln>
          </p:spPr>
        </p:sp>
        <p:sp>
          <p:nvSpPr>
            <p:cNvPr id="22" name="TextBox 22"/>
            <p:cNvSpPr txBox="1"/>
            <p:nvPr/>
          </p:nvSpPr>
          <p:spPr>
            <a:xfrm>
              <a:off x="0" y="-28575"/>
              <a:ext cx="840587" cy="25005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3" name="Group 23"/>
          <p:cNvGrpSpPr/>
          <p:nvPr/>
        </p:nvGrpSpPr>
        <p:grpSpPr>
          <a:xfrm>
            <a:off x="2757125" y="7296706"/>
            <a:ext cx="2807434" cy="607695"/>
            <a:chOff x="0" y="0"/>
            <a:chExt cx="3743245" cy="810260"/>
          </a:xfrm>
        </p:grpSpPr>
        <p:sp>
          <p:nvSpPr>
            <p:cNvPr id="24" name="Freeform 24"/>
            <p:cNvSpPr/>
            <p:nvPr/>
          </p:nvSpPr>
          <p:spPr>
            <a:xfrm>
              <a:off x="0" y="0"/>
              <a:ext cx="3743245" cy="810260"/>
            </a:xfrm>
            <a:custGeom>
              <a:avLst/>
              <a:gdLst/>
              <a:ahLst/>
              <a:cxnLst/>
              <a:rect l="l" t="t" r="r" b="b"/>
              <a:pathLst>
                <a:path w="3743245" h="810260">
                  <a:moveTo>
                    <a:pt x="0" y="0"/>
                  </a:moveTo>
                  <a:lnTo>
                    <a:pt x="3743245" y="0"/>
                  </a:lnTo>
                  <a:lnTo>
                    <a:pt x="3743245" y="810260"/>
                  </a:lnTo>
                  <a:lnTo>
                    <a:pt x="0" y="810260"/>
                  </a:lnTo>
                  <a:lnTo>
                    <a:pt x="0" y="0"/>
                  </a:lnTo>
                  <a:close/>
                </a:path>
              </a:pathLst>
            </a:custGeom>
            <a:blipFill>
              <a:blip r:embed="rId2">
                <a:extLst>
                  <a:ext uri="{96DAC541-7B7A-43D3-8B79-37D633B846F1}">
                    <asvg:svgBlip xmlns:asvg="http://schemas.microsoft.com/office/drawing/2016/SVG/main" r:embed="rId3"/>
                  </a:ext>
                </a:extLst>
              </a:blip>
              <a:stretch>
                <a:fillRect l="-14202" r="-14202"/>
              </a:stretch>
            </a:blipFill>
          </p:spPr>
        </p:sp>
        <p:sp>
          <p:nvSpPr>
            <p:cNvPr id="25" name="TextBox 25"/>
            <p:cNvSpPr txBox="1"/>
            <p:nvPr/>
          </p:nvSpPr>
          <p:spPr>
            <a:xfrm>
              <a:off x="18183" y="208173"/>
              <a:ext cx="3706878" cy="578485"/>
            </a:xfrm>
            <a:prstGeom prst="rect">
              <a:avLst/>
            </a:prstGeom>
          </p:spPr>
          <p:txBody>
            <a:bodyPr lIns="0" tIns="0" rIns="0" bIns="0" rtlCol="0" anchor="t">
              <a:spAutoFit/>
            </a:bodyPr>
            <a:lstStyle/>
            <a:p>
              <a:pPr algn="ctr">
                <a:lnSpc>
                  <a:spcPts val="3240"/>
                </a:lnSpc>
              </a:pPr>
              <a:r>
                <a:rPr lang="en-US" sz="3000" b="1" dirty="0">
                  <a:solidFill>
                    <a:srgbClr val="000000"/>
                  </a:solidFill>
                  <a:latin typeface="メイリオ" panose="020B0604030504040204" pitchFamily="50" charset="-128"/>
                  <a:ea typeface="メイリオ" panose="020B0604030504040204" pitchFamily="50" charset="-128"/>
                  <a:cs typeface="Trebuchet MS Bold"/>
                  <a:sym typeface="Trebuchet MS Bold"/>
                </a:rPr>
                <a:t>２．組織・人材　　</a:t>
              </a:r>
              <a:r>
                <a:rPr lang="en-US" sz="3000" dirty="0">
                  <a:solidFill>
                    <a:srgbClr val="000000"/>
                  </a:solidFill>
                  <a:latin typeface="メイリオ" panose="020B0604030504040204" pitchFamily="50" charset="-128"/>
                  <a:ea typeface="メイリオ" panose="020B0604030504040204" pitchFamily="50" charset="-128"/>
                  <a:cs typeface="Trebuchet MS"/>
                  <a:sym typeface="Trebuchet MS"/>
                </a:rPr>
                <a:t>　　　</a:t>
              </a:r>
            </a:p>
          </p:txBody>
        </p:sp>
      </p:grpSp>
      <p:grpSp>
        <p:nvGrpSpPr>
          <p:cNvPr id="26" name="Group 26"/>
          <p:cNvGrpSpPr/>
          <p:nvPr/>
        </p:nvGrpSpPr>
        <p:grpSpPr>
          <a:xfrm>
            <a:off x="9388525" y="7600553"/>
            <a:ext cx="8490846" cy="2225445"/>
            <a:chOff x="0" y="0"/>
            <a:chExt cx="2236272" cy="586125"/>
          </a:xfrm>
        </p:grpSpPr>
        <p:sp>
          <p:nvSpPr>
            <p:cNvPr id="27" name="Freeform 27"/>
            <p:cNvSpPr/>
            <p:nvPr/>
          </p:nvSpPr>
          <p:spPr>
            <a:xfrm>
              <a:off x="0" y="0"/>
              <a:ext cx="2236272" cy="586125"/>
            </a:xfrm>
            <a:custGeom>
              <a:avLst/>
              <a:gdLst/>
              <a:ahLst/>
              <a:cxnLst/>
              <a:rect l="l" t="t" r="r" b="b"/>
              <a:pathLst>
                <a:path w="2236272" h="586125">
                  <a:moveTo>
                    <a:pt x="31913" y="0"/>
                  </a:moveTo>
                  <a:lnTo>
                    <a:pt x="2204359" y="0"/>
                  </a:lnTo>
                  <a:cubicBezTo>
                    <a:pt x="2221984" y="0"/>
                    <a:pt x="2236272" y="14288"/>
                    <a:pt x="2236272" y="31913"/>
                  </a:cubicBezTo>
                  <a:lnTo>
                    <a:pt x="2236272" y="554213"/>
                  </a:lnTo>
                  <a:cubicBezTo>
                    <a:pt x="2236272" y="571838"/>
                    <a:pt x="2221984" y="586125"/>
                    <a:pt x="2204359" y="586125"/>
                  </a:cubicBezTo>
                  <a:lnTo>
                    <a:pt x="31913" y="586125"/>
                  </a:lnTo>
                  <a:cubicBezTo>
                    <a:pt x="14288" y="586125"/>
                    <a:pt x="0" y="571838"/>
                    <a:pt x="0" y="554213"/>
                  </a:cubicBezTo>
                  <a:lnTo>
                    <a:pt x="0" y="31913"/>
                  </a:lnTo>
                  <a:cubicBezTo>
                    <a:pt x="0" y="14288"/>
                    <a:pt x="14288" y="0"/>
                    <a:pt x="31913" y="0"/>
                  </a:cubicBezTo>
                  <a:close/>
                </a:path>
              </a:pathLst>
            </a:custGeom>
            <a:solidFill>
              <a:srgbClr val="FFFFFF"/>
            </a:solidFill>
            <a:ln w="28575" cap="rnd">
              <a:solidFill>
                <a:srgbClr val="1C1C1C"/>
              </a:solidFill>
              <a:prstDash val="solid"/>
              <a:round/>
            </a:ln>
          </p:spPr>
        </p:sp>
        <p:sp>
          <p:nvSpPr>
            <p:cNvPr id="28" name="TextBox 28"/>
            <p:cNvSpPr txBox="1"/>
            <p:nvPr/>
          </p:nvSpPr>
          <p:spPr>
            <a:xfrm>
              <a:off x="0" y="-219075"/>
              <a:ext cx="2236272" cy="8052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9" name="Group 29"/>
          <p:cNvGrpSpPr/>
          <p:nvPr/>
        </p:nvGrpSpPr>
        <p:grpSpPr>
          <a:xfrm>
            <a:off x="12038145" y="7180095"/>
            <a:ext cx="3191606" cy="840917"/>
            <a:chOff x="0" y="0"/>
            <a:chExt cx="840587" cy="221476"/>
          </a:xfrm>
        </p:grpSpPr>
        <p:sp>
          <p:nvSpPr>
            <p:cNvPr id="30" name="Freeform 30"/>
            <p:cNvSpPr/>
            <p:nvPr/>
          </p:nvSpPr>
          <p:spPr>
            <a:xfrm>
              <a:off x="0" y="0"/>
              <a:ext cx="840587" cy="221476"/>
            </a:xfrm>
            <a:custGeom>
              <a:avLst/>
              <a:gdLst/>
              <a:ahLst/>
              <a:cxnLst/>
              <a:rect l="l" t="t" r="r" b="b"/>
              <a:pathLst>
                <a:path w="840587" h="221476">
                  <a:moveTo>
                    <a:pt x="110738" y="0"/>
                  </a:moveTo>
                  <a:lnTo>
                    <a:pt x="729849" y="0"/>
                  </a:lnTo>
                  <a:cubicBezTo>
                    <a:pt x="759219" y="0"/>
                    <a:pt x="787386" y="11667"/>
                    <a:pt x="808153" y="32434"/>
                  </a:cubicBezTo>
                  <a:cubicBezTo>
                    <a:pt x="828920" y="53202"/>
                    <a:pt x="840587" y="81368"/>
                    <a:pt x="840587" y="110738"/>
                  </a:cubicBezTo>
                  <a:lnTo>
                    <a:pt x="840587" y="110738"/>
                  </a:lnTo>
                  <a:cubicBezTo>
                    <a:pt x="840587" y="171897"/>
                    <a:pt x="791008" y="221476"/>
                    <a:pt x="729849" y="221476"/>
                  </a:cubicBezTo>
                  <a:lnTo>
                    <a:pt x="110738" y="221476"/>
                  </a:lnTo>
                  <a:cubicBezTo>
                    <a:pt x="81368" y="221476"/>
                    <a:pt x="53202" y="209809"/>
                    <a:pt x="32434" y="189042"/>
                  </a:cubicBezTo>
                  <a:cubicBezTo>
                    <a:pt x="11667" y="168274"/>
                    <a:pt x="0" y="140108"/>
                    <a:pt x="0" y="110738"/>
                  </a:cubicBezTo>
                  <a:lnTo>
                    <a:pt x="0" y="110738"/>
                  </a:lnTo>
                  <a:cubicBezTo>
                    <a:pt x="0" y="81368"/>
                    <a:pt x="11667" y="53202"/>
                    <a:pt x="32434" y="32434"/>
                  </a:cubicBezTo>
                  <a:cubicBezTo>
                    <a:pt x="53202" y="11667"/>
                    <a:pt x="81368" y="0"/>
                    <a:pt x="110738" y="0"/>
                  </a:cubicBezTo>
                  <a:close/>
                </a:path>
              </a:pathLst>
            </a:custGeom>
            <a:solidFill>
              <a:srgbClr val="C1FF72"/>
            </a:solidFill>
            <a:ln cap="rnd">
              <a:noFill/>
              <a:prstDash val="solid"/>
              <a:round/>
            </a:ln>
          </p:spPr>
        </p:sp>
        <p:sp>
          <p:nvSpPr>
            <p:cNvPr id="31" name="TextBox 31"/>
            <p:cNvSpPr txBox="1"/>
            <p:nvPr/>
          </p:nvSpPr>
          <p:spPr>
            <a:xfrm>
              <a:off x="0" y="-28575"/>
              <a:ext cx="840587" cy="25005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32" name="Group 32"/>
          <p:cNvGrpSpPr/>
          <p:nvPr/>
        </p:nvGrpSpPr>
        <p:grpSpPr>
          <a:xfrm>
            <a:off x="12383080" y="7296706"/>
            <a:ext cx="2462498" cy="607695"/>
            <a:chOff x="-52315" y="0"/>
            <a:chExt cx="3283332" cy="810260"/>
          </a:xfrm>
        </p:grpSpPr>
        <p:sp>
          <p:nvSpPr>
            <p:cNvPr id="33" name="Freeform 33"/>
            <p:cNvSpPr/>
            <p:nvPr/>
          </p:nvSpPr>
          <p:spPr>
            <a:xfrm>
              <a:off x="0" y="0"/>
              <a:ext cx="3231017" cy="810260"/>
            </a:xfrm>
            <a:custGeom>
              <a:avLst/>
              <a:gdLst/>
              <a:ahLst/>
              <a:cxnLst/>
              <a:rect l="l" t="t" r="r" b="b"/>
              <a:pathLst>
                <a:path w="3231017" h="810260">
                  <a:moveTo>
                    <a:pt x="0" y="0"/>
                  </a:moveTo>
                  <a:lnTo>
                    <a:pt x="3231017" y="0"/>
                  </a:lnTo>
                  <a:lnTo>
                    <a:pt x="3231017" y="810260"/>
                  </a:lnTo>
                  <a:lnTo>
                    <a:pt x="0" y="810260"/>
                  </a:lnTo>
                  <a:lnTo>
                    <a:pt x="0" y="0"/>
                  </a:lnTo>
                  <a:close/>
                </a:path>
              </a:pathLst>
            </a:custGeom>
            <a:blipFill>
              <a:blip r:embed="rId2">
                <a:extLst>
                  <a:ext uri="{96DAC541-7B7A-43D3-8B79-37D633B846F1}">
                    <asvg:svgBlip xmlns:asvg="http://schemas.microsoft.com/office/drawing/2016/SVG/main" r:embed="rId3"/>
                  </a:ext>
                </a:extLst>
              </a:blip>
              <a:stretch>
                <a:fillRect l="-24381" r="-24381"/>
              </a:stretch>
            </a:blipFill>
          </p:spPr>
        </p:sp>
        <p:sp>
          <p:nvSpPr>
            <p:cNvPr id="34" name="TextBox 34"/>
            <p:cNvSpPr txBox="1"/>
            <p:nvPr/>
          </p:nvSpPr>
          <p:spPr>
            <a:xfrm>
              <a:off x="-52315" y="208173"/>
              <a:ext cx="3199628" cy="578485"/>
            </a:xfrm>
            <a:prstGeom prst="rect">
              <a:avLst/>
            </a:prstGeom>
          </p:spPr>
          <p:txBody>
            <a:bodyPr lIns="0" tIns="0" rIns="0" bIns="0" rtlCol="0" anchor="t">
              <a:spAutoFit/>
            </a:bodyPr>
            <a:lstStyle/>
            <a:p>
              <a:pPr algn="ctr">
                <a:lnSpc>
                  <a:spcPts val="3240"/>
                </a:lnSpc>
              </a:pPr>
              <a:r>
                <a:rPr lang="en-US" sz="3000" b="1" dirty="0">
                  <a:solidFill>
                    <a:srgbClr val="000000"/>
                  </a:solidFill>
                  <a:latin typeface="メイリオ" panose="020B0604030504040204" pitchFamily="50" charset="-128"/>
                  <a:ea typeface="メイリオ" panose="020B0604030504040204" pitchFamily="50" charset="-128"/>
                  <a:cs typeface="Trebuchet MS Bold"/>
                  <a:sym typeface="Trebuchet MS Bold"/>
                </a:rPr>
                <a:t>３．経営　　</a:t>
              </a:r>
              <a:r>
                <a:rPr lang="en-US" sz="3000" dirty="0">
                  <a:solidFill>
                    <a:srgbClr val="000000"/>
                  </a:solidFill>
                  <a:latin typeface="メイリオ" panose="020B0604030504040204" pitchFamily="50" charset="-128"/>
                  <a:ea typeface="メイリオ" panose="020B0604030504040204" pitchFamily="50" charset="-128"/>
                  <a:cs typeface="Trebuchet MS"/>
                  <a:sym typeface="Trebuchet MS"/>
                </a:rPr>
                <a:t>　　　</a:t>
              </a:r>
            </a:p>
          </p:txBody>
        </p:sp>
      </p:grpSp>
      <p:grpSp>
        <p:nvGrpSpPr>
          <p:cNvPr id="35" name="Group 35"/>
          <p:cNvGrpSpPr/>
          <p:nvPr/>
        </p:nvGrpSpPr>
        <p:grpSpPr>
          <a:xfrm>
            <a:off x="5638800" y="5484645"/>
            <a:ext cx="6638678" cy="1466850"/>
            <a:chOff x="0" y="0"/>
            <a:chExt cx="1748458" cy="386331"/>
          </a:xfrm>
        </p:grpSpPr>
        <p:sp>
          <p:nvSpPr>
            <p:cNvPr id="36" name="Freeform 36"/>
            <p:cNvSpPr/>
            <p:nvPr/>
          </p:nvSpPr>
          <p:spPr>
            <a:xfrm>
              <a:off x="0" y="0"/>
              <a:ext cx="1748458" cy="386331"/>
            </a:xfrm>
            <a:custGeom>
              <a:avLst/>
              <a:gdLst/>
              <a:ahLst/>
              <a:cxnLst/>
              <a:rect l="l" t="t" r="r" b="b"/>
              <a:pathLst>
                <a:path w="1748458" h="386331">
                  <a:moveTo>
                    <a:pt x="116618" y="0"/>
                  </a:moveTo>
                  <a:lnTo>
                    <a:pt x="1631840" y="0"/>
                  </a:lnTo>
                  <a:cubicBezTo>
                    <a:pt x="1696246" y="0"/>
                    <a:pt x="1748458" y="52212"/>
                    <a:pt x="1748458" y="116618"/>
                  </a:cubicBezTo>
                  <a:lnTo>
                    <a:pt x="1748458" y="269712"/>
                  </a:lnTo>
                  <a:cubicBezTo>
                    <a:pt x="1748458" y="334119"/>
                    <a:pt x="1696246" y="386331"/>
                    <a:pt x="1631840" y="386331"/>
                  </a:cubicBezTo>
                  <a:lnTo>
                    <a:pt x="116618" y="386331"/>
                  </a:lnTo>
                  <a:cubicBezTo>
                    <a:pt x="52212" y="386331"/>
                    <a:pt x="0" y="334119"/>
                    <a:pt x="0" y="269712"/>
                  </a:cubicBezTo>
                  <a:lnTo>
                    <a:pt x="0" y="116618"/>
                  </a:lnTo>
                  <a:cubicBezTo>
                    <a:pt x="0" y="52212"/>
                    <a:pt x="52212" y="0"/>
                    <a:pt x="116618" y="0"/>
                  </a:cubicBezTo>
                  <a:close/>
                </a:path>
              </a:pathLst>
            </a:custGeom>
            <a:solidFill>
              <a:srgbClr val="FFAFE0"/>
            </a:solidFill>
            <a:ln cap="rnd">
              <a:noFill/>
              <a:prstDash val="solid"/>
              <a:round/>
            </a:ln>
          </p:spPr>
        </p:sp>
        <p:sp>
          <p:nvSpPr>
            <p:cNvPr id="37" name="TextBox 37"/>
            <p:cNvSpPr txBox="1"/>
            <p:nvPr/>
          </p:nvSpPr>
          <p:spPr>
            <a:xfrm>
              <a:off x="0" y="-28575"/>
              <a:ext cx="1748458" cy="41490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38" name="Group 38"/>
          <p:cNvGrpSpPr/>
          <p:nvPr/>
        </p:nvGrpSpPr>
        <p:grpSpPr>
          <a:xfrm>
            <a:off x="5867400" y="5709435"/>
            <a:ext cx="6077663" cy="1017270"/>
            <a:chOff x="0" y="0"/>
            <a:chExt cx="8103551" cy="1356360"/>
          </a:xfrm>
        </p:grpSpPr>
        <p:sp>
          <p:nvSpPr>
            <p:cNvPr id="39" name="Freeform 39"/>
            <p:cNvSpPr/>
            <p:nvPr/>
          </p:nvSpPr>
          <p:spPr>
            <a:xfrm>
              <a:off x="0" y="0"/>
              <a:ext cx="8103551" cy="1356360"/>
            </a:xfrm>
            <a:custGeom>
              <a:avLst/>
              <a:gdLst/>
              <a:ahLst/>
              <a:cxnLst/>
              <a:rect l="l" t="t" r="r" b="b"/>
              <a:pathLst>
                <a:path w="8103551" h="1356360">
                  <a:moveTo>
                    <a:pt x="0" y="0"/>
                  </a:moveTo>
                  <a:lnTo>
                    <a:pt x="8103551" y="0"/>
                  </a:lnTo>
                  <a:lnTo>
                    <a:pt x="8103551" y="1356360"/>
                  </a:lnTo>
                  <a:lnTo>
                    <a:pt x="0" y="1356360"/>
                  </a:lnTo>
                  <a:lnTo>
                    <a:pt x="0" y="0"/>
                  </a:lnTo>
                  <a:close/>
                </a:path>
              </a:pathLst>
            </a:custGeom>
            <a:blipFill>
              <a:blip r:embed="rId2">
                <a:extLst>
                  <a:ext uri="{96DAC541-7B7A-43D3-8B79-37D633B846F1}">
                    <asvg:svgBlip xmlns:asvg="http://schemas.microsoft.com/office/drawing/2016/SVG/main" r:embed="rId3"/>
                  </a:ext>
                </a:extLst>
              </a:blip>
              <a:stretch>
                <a:fillRect t="-357" b="-357"/>
              </a:stretch>
            </a:blipFill>
          </p:spPr>
        </p:sp>
        <p:sp>
          <p:nvSpPr>
            <p:cNvPr id="40" name="TextBox 40"/>
            <p:cNvSpPr txBox="1"/>
            <p:nvPr/>
          </p:nvSpPr>
          <p:spPr>
            <a:xfrm>
              <a:off x="39364" y="130175"/>
              <a:ext cx="8024824" cy="1124585"/>
            </a:xfrm>
            <a:prstGeom prst="rect">
              <a:avLst/>
            </a:prstGeom>
          </p:spPr>
          <p:txBody>
            <a:bodyPr lIns="0" tIns="0" rIns="0" bIns="0" rtlCol="0" anchor="t">
              <a:spAutoFit/>
            </a:bodyPr>
            <a:lstStyle/>
            <a:p>
              <a:pPr algn="ctr">
                <a:lnSpc>
                  <a:spcPts val="3240"/>
                </a:lnSpc>
              </a:pPr>
              <a:r>
                <a:rPr lang="en-US" sz="3200" b="1" dirty="0" err="1">
                  <a:latin typeface="メイリオ" panose="020B0604030504040204" pitchFamily="50" charset="-128"/>
                  <a:ea typeface="メイリオ" panose="020B0604030504040204" pitchFamily="50" charset="-128"/>
                  <a:cs typeface="Trebuchet MS"/>
                  <a:sym typeface="Trebuchet MS"/>
                </a:rPr>
                <a:t>本人中心支援</a:t>
              </a:r>
              <a:endParaRPr lang="en-US" sz="3200" b="1" dirty="0">
                <a:latin typeface="メイリオ" panose="020B0604030504040204" pitchFamily="50" charset="-128"/>
                <a:ea typeface="メイリオ" panose="020B0604030504040204" pitchFamily="50" charset="-128"/>
                <a:cs typeface="Trebuchet MS"/>
                <a:sym typeface="Trebuchet MS"/>
              </a:endParaRPr>
            </a:p>
            <a:p>
              <a:pPr algn="ctr">
                <a:lnSpc>
                  <a:spcPts val="3240"/>
                </a:lnSpc>
              </a:pPr>
              <a:r>
                <a:rPr lang="en-US" sz="3200" b="1" dirty="0">
                  <a:latin typeface="メイリオ" panose="020B0604030504040204" pitchFamily="50" charset="-128"/>
                  <a:ea typeface="メイリオ" panose="020B0604030504040204" pitchFamily="50" charset="-128"/>
                  <a:cs typeface="Trebuchet MS"/>
                  <a:sym typeface="Trebuchet MS"/>
                </a:rPr>
                <a:t>「</a:t>
              </a:r>
              <a:r>
                <a:rPr lang="en-US" sz="3200" b="1" dirty="0" err="1">
                  <a:latin typeface="メイリオ" panose="020B0604030504040204" pitchFamily="50" charset="-128"/>
                  <a:ea typeface="メイリオ" panose="020B0604030504040204" pitchFamily="50" charset="-128"/>
                  <a:cs typeface="Trebuchet MS"/>
                  <a:sym typeface="Trebuchet MS"/>
                </a:rPr>
                <a:t>その人らしい暮らしの実現</a:t>
              </a:r>
              <a:r>
                <a:rPr lang="en-US" sz="3200" b="1" dirty="0">
                  <a:latin typeface="メイリオ" panose="020B0604030504040204" pitchFamily="50" charset="-128"/>
                  <a:ea typeface="メイリオ" panose="020B0604030504040204" pitchFamily="50" charset="-128"/>
                  <a:cs typeface="Trebuchet MS"/>
                  <a:sym typeface="Trebuchet MS"/>
                </a:rPr>
                <a:t>」</a:t>
              </a:r>
            </a:p>
          </p:txBody>
        </p:sp>
      </p:grpSp>
      <p:grpSp>
        <p:nvGrpSpPr>
          <p:cNvPr id="41" name="Group 41"/>
          <p:cNvGrpSpPr/>
          <p:nvPr/>
        </p:nvGrpSpPr>
        <p:grpSpPr>
          <a:xfrm rot="-3281863">
            <a:off x="3339338" y="5673072"/>
            <a:ext cx="1871507" cy="978008"/>
            <a:chOff x="0" y="0"/>
            <a:chExt cx="1020710" cy="533400"/>
          </a:xfrm>
        </p:grpSpPr>
        <p:sp>
          <p:nvSpPr>
            <p:cNvPr id="42" name="Freeform 42"/>
            <p:cNvSpPr/>
            <p:nvPr/>
          </p:nvSpPr>
          <p:spPr>
            <a:xfrm>
              <a:off x="0" y="0"/>
              <a:ext cx="1020710" cy="533400"/>
            </a:xfrm>
            <a:custGeom>
              <a:avLst/>
              <a:gdLst/>
              <a:ahLst/>
              <a:cxnLst/>
              <a:rect l="l" t="t" r="r" b="b"/>
              <a:pathLst>
                <a:path w="1020710" h="533400">
                  <a:moveTo>
                    <a:pt x="273050" y="0"/>
                  </a:moveTo>
                  <a:lnTo>
                    <a:pt x="0" y="266700"/>
                  </a:lnTo>
                  <a:lnTo>
                    <a:pt x="273050" y="533400"/>
                  </a:lnTo>
                  <a:lnTo>
                    <a:pt x="273050" y="400050"/>
                  </a:lnTo>
                  <a:lnTo>
                    <a:pt x="747660" y="400050"/>
                  </a:lnTo>
                  <a:lnTo>
                    <a:pt x="747660" y="533400"/>
                  </a:lnTo>
                  <a:lnTo>
                    <a:pt x="1020710" y="266700"/>
                  </a:lnTo>
                  <a:lnTo>
                    <a:pt x="747660" y="0"/>
                  </a:lnTo>
                  <a:lnTo>
                    <a:pt x="747660" y="133350"/>
                  </a:lnTo>
                  <a:lnTo>
                    <a:pt x="273050" y="133350"/>
                  </a:lnTo>
                  <a:lnTo>
                    <a:pt x="273050" y="0"/>
                  </a:lnTo>
                  <a:close/>
                </a:path>
              </a:pathLst>
            </a:custGeom>
            <a:solidFill>
              <a:srgbClr val="B7B7B7"/>
            </a:solidFill>
          </p:spPr>
        </p:sp>
        <p:sp>
          <p:nvSpPr>
            <p:cNvPr id="43" name="TextBox 43"/>
            <p:cNvSpPr txBox="1"/>
            <p:nvPr/>
          </p:nvSpPr>
          <p:spPr>
            <a:xfrm>
              <a:off x="101600" y="111125"/>
              <a:ext cx="817510" cy="282575"/>
            </a:xfrm>
            <a:prstGeom prst="rect">
              <a:avLst/>
            </a:prstGeom>
          </p:spPr>
          <p:txBody>
            <a:bodyPr lIns="50800" tIns="50800" rIns="50800" bIns="50800" rtlCol="0" anchor="ctr"/>
            <a:lstStyle/>
            <a:p>
              <a:pPr algn="ctr">
                <a:lnSpc>
                  <a:spcPts val="2659"/>
                </a:lnSpc>
              </a:pPr>
              <a:endParaRPr/>
            </a:p>
          </p:txBody>
        </p:sp>
      </p:grpSp>
      <p:sp>
        <p:nvSpPr>
          <p:cNvPr id="44" name="TextBox 44"/>
          <p:cNvSpPr txBox="1"/>
          <p:nvPr/>
        </p:nvSpPr>
        <p:spPr>
          <a:xfrm>
            <a:off x="1905000" y="739897"/>
            <a:ext cx="6986085" cy="604012"/>
          </a:xfrm>
          <a:prstGeom prst="rect">
            <a:avLst/>
          </a:prstGeom>
        </p:spPr>
        <p:txBody>
          <a:bodyPr wrap="square" lIns="0" tIns="0" rIns="0" bIns="0" rtlCol="0" anchor="t">
            <a:spAutoFit/>
          </a:bodyPr>
          <a:lstStyle/>
          <a:p>
            <a:pPr algn="l">
              <a:lnSpc>
                <a:spcPts val="5039"/>
              </a:lnSpc>
              <a:spcBef>
                <a:spcPct val="0"/>
              </a:spcBef>
            </a:pPr>
            <a:r>
              <a:rPr lang="en-US" sz="3200"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アクションプラン全体像（重点領域</a:t>
            </a:r>
            <a:r>
              <a:rPr lang="en-US" sz="3200"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rPr>
              <a:t>）</a:t>
            </a:r>
          </a:p>
        </p:txBody>
      </p:sp>
      <p:sp>
        <p:nvSpPr>
          <p:cNvPr id="45" name="TextBox 45"/>
          <p:cNvSpPr txBox="1"/>
          <p:nvPr/>
        </p:nvSpPr>
        <p:spPr>
          <a:xfrm>
            <a:off x="742775" y="8230562"/>
            <a:ext cx="8156701" cy="1500411"/>
          </a:xfrm>
          <a:prstGeom prst="rect">
            <a:avLst/>
          </a:prstGeom>
        </p:spPr>
        <p:txBody>
          <a:bodyPr wrap="square" lIns="0" tIns="0" rIns="0" bIns="0" rtlCol="0" anchor="t">
            <a:spAutoFit/>
          </a:bodyPr>
          <a:lstStyle/>
          <a:p>
            <a:pPr algn="l">
              <a:lnSpc>
                <a:spcPts val="3919"/>
              </a:lnSpc>
              <a:spcBef>
                <a:spcPct val="0"/>
              </a:spcBef>
            </a:pPr>
            <a:r>
              <a:rPr lang="en-US" sz="2799" dirty="0">
                <a:solidFill>
                  <a:srgbClr val="000000"/>
                </a:solidFill>
                <a:latin typeface="メイリオ" panose="020B0604030504040204" pitchFamily="50" charset="-128"/>
                <a:ea typeface="メイリオ" panose="020B0604030504040204" pitchFamily="50" charset="-128"/>
                <a:cs typeface="Source Han Sans JP"/>
                <a:sym typeface="Source Han Sans JP"/>
              </a:rPr>
              <a:t>・</a:t>
            </a:r>
            <a:r>
              <a:rPr lang="en-US" sz="2799" dirty="0" err="1">
                <a:solidFill>
                  <a:srgbClr val="000000"/>
                </a:solidFill>
                <a:latin typeface="メイリオ" panose="020B0604030504040204" pitchFamily="50" charset="-128"/>
                <a:ea typeface="メイリオ" panose="020B0604030504040204" pitchFamily="50" charset="-128"/>
                <a:cs typeface="Source Han Sans JP"/>
                <a:sym typeface="Source Han Sans JP"/>
              </a:rPr>
              <a:t>多様な働き手の確保（外国人労働者</a:t>
            </a:r>
            <a:r>
              <a:rPr lang="en-US" sz="2799" dirty="0">
                <a:solidFill>
                  <a:srgbClr val="000000"/>
                </a:solidFill>
                <a:latin typeface="メイリオ" panose="020B0604030504040204" pitchFamily="50" charset="-128"/>
                <a:ea typeface="メイリオ" panose="020B0604030504040204" pitchFamily="50" charset="-128"/>
                <a:cs typeface="Source Han Sans JP"/>
                <a:sym typeface="Source Han Sans JP"/>
              </a:rPr>
              <a:t>）</a:t>
            </a:r>
          </a:p>
          <a:p>
            <a:pPr algn="l">
              <a:lnSpc>
                <a:spcPts val="3919"/>
              </a:lnSpc>
              <a:spcBef>
                <a:spcPct val="0"/>
              </a:spcBef>
            </a:pPr>
            <a:r>
              <a:rPr lang="en-US" sz="2799" dirty="0">
                <a:solidFill>
                  <a:srgbClr val="000000"/>
                </a:solidFill>
                <a:latin typeface="メイリオ" panose="020B0604030504040204" pitchFamily="50" charset="-128"/>
                <a:ea typeface="メイリオ" panose="020B0604030504040204" pitchFamily="50" charset="-128"/>
                <a:cs typeface="Source Han Sans JP"/>
                <a:sym typeface="Source Han Sans JP"/>
              </a:rPr>
              <a:t>・</a:t>
            </a:r>
            <a:r>
              <a:rPr lang="en-US" sz="2799" dirty="0" err="1">
                <a:solidFill>
                  <a:srgbClr val="000000"/>
                </a:solidFill>
                <a:latin typeface="メイリオ" panose="020B0604030504040204" pitchFamily="50" charset="-128"/>
                <a:ea typeface="メイリオ" panose="020B0604030504040204" pitchFamily="50" charset="-128"/>
                <a:cs typeface="Source Han Sans JP"/>
                <a:sym typeface="Source Han Sans JP"/>
              </a:rPr>
              <a:t>専門知識・技能を活かせる評価やキャリア形成</a:t>
            </a:r>
            <a:endParaRPr lang="en-US" sz="2799" dirty="0">
              <a:solidFill>
                <a:srgbClr val="000000"/>
              </a:solidFill>
              <a:latin typeface="メイリオ" panose="020B0604030504040204" pitchFamily="50" charset="-128"/>
              <a:ea typeface="メイリオ" panose="020B0604030504040204" pitchFamily="50" charset="-128"/>
              <a:cs typeface="Source Han Sans JP"/>
              <a:sym typeface="Source Han Sans JP"/>
            </a:endParaRPr>
          </a:p>
          <a:p>
            <a:pPr algn="l">
              <a:lnSpc>
                <a:spcPts val="3919"/>
              </a:lnSpc>
              <a:spcBef>
                <a:spcPct val="0"/>
              </a:spcBef>
            </a:pPr>
            <a:r>
              <a:rPr lang="en-US" sz="2799" dirty="0">
                <a:solidFill>
                  <a:srgbClr val="000000"/>
                </a:solidFill>
                <a:latin typeface="メイリオ" panose="020B0604030504040204" pitchFamily="50" charset="-128"/>
                <a:ea typeface="メイリオ" panose="020B0604030504040204" pitchFamily="50" charset="-128"/>
                <a:cs typeface="Source Han Sans JP"/>
                <a:sym typeface="Source Han Sans JP"/>
              </a:rPr>
              <a:t>・</a:t>
            </a:r>
            <a:r>
              <a:rPr lang="en-US" sz="2799" dirty="0" err="1">
                <a:solidFill>
                  <a:srgbClr val="000000"/>
                </a:solidFill>
                <a:latin typeface="メイリオ" panose="020B0604030504040204" pitchFamily="50" charset="-128"/>
                <a:ea typeface="メイリオ" panose="020B0604030504040204" pitchFamily="50" charset="-128"/>
                <a:cs typeface="Source Han Sans JP"/>
                <a:sym typeface="Source Han Sans JP"/>
              </a:rPr>
              <a:t>働きがい、働きやすい職場つくりの取組み</a:t>
            </a:r>
            <a:endParaRPr lang="en-US" sz="2799" dirty="0">
              <a:solidFill>
                <a:srgbClr val="000000"/>
              </a:solidFill>
              <a:latin typeface="メイリオ" panose="020B0604030504040204" pitchFamily="50" charset="-128"/>
              <a:ea typeface="メイリオ" panose="020B0604030504040204" pitchFamily="50" charset="-128"/>
              <a:cs typeface="Source Han Sans JP"/>
              <a:sym typeface="Source Han Sans JP"/>
            </a:endParaRPr>
          </a:p>
        </p:txBody>
      </p:sp>
      <p:sp>
        <p:nvSpPr>
          <p:cNvPr id="46" name="TextBox 46"/>
          <p:cNvSpPr txBox="1"/>
          <p:nvPr/>
        </p:nvSpPr>
        <p:spPr>
          <a:xfrm>
            <a:off x="10355630" y="8173412"/>
            <a:ext cx="6179769" cy="1500411"/>
          </a:xfrm>
          <a:prstGeom prst="rect">
            <a:avLst/>
          </a:prstGeom>
        </p:spPr>
        <p:txBody>
          <a:bodyPr wrap="square" lIns="0" tIns="0" rIns="0" bIns="0" rtlCol="0" anchor="t">
            <a:spAutoFit/>
          </a:bodyPr>
          <a:lstStyle/>
          <a:p>
            <a:pPr algn="just">
              <a:lnSpc>
                <a:spcPts val="3919"/>
              </a:lnSpc>
              <a:spcBef>
                <a:spcPct val="0"/>
              </a:spcBef>
            </a:pPr>
            <a:r>
              <a:rPr lang="en-US" sz="2799" dirty="0">
                <a:solidFill>
                  <a:srgbClr val="000000"/>
                </a:solidFill>
                <a:latin typeface="メイリオ" panose="020B0604030504040204" pitchFamily="50" charset="-128"/>
                <a:ea typeface="メイリオ" panose="020B0604030504040204" pitchFamily="50" charset="-128"/>
                <a:cs typeface="Source Han Sans JP"/>
                <a:sym typeface="Source Han Sans JP"/>
              </a:rPr>
              <a:t>・</a:t>
            </a:r>
            <a:r>
              <a:rPr lang="en-US" sz="2799" dirty="0" err="1">
                <a:solidFill>
                  <a:srgbClr val="000000"/>
                </a:solidFill>
                <a:latin typeface="メイリオ" panose="020B0604030504040204" pitchFamily="50" charset="-128"/>
                <a:ea typeface="メイリオ" panose="020B0604030504040204" pitchFamily="50" charset="-128"/>
                <a:cs typeface="Source Han Sans JP"/>
                <a:sym typeface="Source Han Sans JP"/>
              </a:rPr>
              <a:t>永続的な経営安定のための取組み</a:t>
            </a:r>
            <a:endParaRPr lang="en-US" sz="2799" dirty="0">
              <a:solidFill>
                <a:srgbClr val="000000"/>
              </a:solidFill>
              <a:latin typeface="メイリオ" panose="020B0604030504040204" pitchFamily="50" charset="-128"/>
              <a:ea typeface="メイリオ" panose="020B0604030504040204" pitchFamily="50" charset="-128"/>
              <a:cs typeface="Source Han Sans JP"/>
              <a:sym typeface="Source Han Sans JP"/>
            </a:endParaRPr>
          </a:p>
          <a:p>
            <a:pPr algn="just">
              <a:lnSpc>
                <a:spcPts val="3919"/>
              </a:lnSpc>
              <a:spcBef>
                <a:spcPct val="0"/>
              </a:spcBef>
            </a:pPr>
            <a:r>
              <a:rPr lang="en-US" sz="2799" dirty="0">
                <a:solidFill>
                  <a:srgbClr val="000000"/>
                </a:solidFill>
                <a:latin typeface="メイリオ" panose="020B0604030504040204" pitchFamily="50" charset="-128"/>
                <a:ea typeface="メイリオ" panose="020B0604030504040204" pitchFamily="50" charset="-128"/>
                <a:cs typeface="Source Han Sans JP"/>
                <a:sym typeface="Source Han Sans JP"/>
              </a:rPr>
              <a:t>・</a:t>
            </a:r>
            <a:r>
              <a:rPr lang="en-US" sz="2799" dirty="0" err="1">
                <a:solidFill>
                  <a:srgbClr val="000000"/>
                </a:solidFill>
                <a:latin typeface="メイリオ" panose="020B0604030504040204" pitchFamily="50" charset="-128"/>
                <a:ea typeface="メイリオ" panose="020B0604030504040204" pitchFamily="50" charset="-128"/>
                <a:cs typeface="Source Han Sans JP"/>
                <a:sym typeface="Source Han Sans JP"/>
              </a:rPr>
              <a:t>各事業所の収益確保</a:t>
            </a:r>
            <a:endParaRPr lang="en-US" sz="2799" dirty="0">
              <a:solidFill>
                <a:srgbClr val="000000"/>
              </a:solidFill>
              <a:latin typeface="メイリオ" panose="020B0604030504040204" pitchFamily="50" charset="-128"/>
              <a:ea typeface="メイリオ" panose="020B0604030504040204" pitchFamily="50" charset="-128"/>
              <a:cs typeface="Source Han Sans JP"/>
              <a:sym typeface="Source Han Sans JP"/>
            </a:endParaRPr>
          </a:p>
          <a:p>
            <a:pPr algn="just">
              <a:lnSpc>
                <a:spcPts val="3919"/>
              </a:lnSpc>
              <a:spcBef>
                <a:spcPct val="0"/>
              </a:spcBef>
            </a:pPr>
            <a:r>
              <a:rPr lang="en-US" sz="2799" dirty="0">
                <a:solidFill>
                  <a:srgbClr val="000000"/>
                </a:solidFill>
                <a:latin typeface="メイリオ" panose="020B0604030504040204" pitchFamily="50" charset="-128"/>
                <a:ea typeface="メイリオ" panose="020B0604030504040204" pitchFamily="50" charset="-128"/>
                <a:cs typeface="Source Han Sans JP"/>
                <a:sym typeface="Source Han Sans JP"/>
              </a:rPr>
              <a:t>・</a:t>
            </a:r>
            <a:r>
              <a:rPr lang="en-US" sz="2799" dirty="0" err="1">
                <a:solidFill>
                  <a:srgbClr val="000000"/>
                </a:solidFill>
                <a:latin typeface="メイリオ" panose="020B0604030504040204" pitchFamily="50" charset="-128"/>
                <a:ea typeface="メイリオ" panose="020B0604030504040204" pitchFamily="50" charset="-128"/>
                <a:cs typeface="Source Han Sans JP"/>
                <a:sym typeface="Source Han Sans JP"/>
              </a:rPr>
              <a:t>大規模修繕の予測や計画</a:t>
            </a:r>
            <a:endParaRPr lang="en-US" sz="2799" dirty="0">
              <a:solidFill>
                <a:srgbClr val="000000"/>
              </a:solidFill>
              <a:latin typeface="メイリオ" panose="020B0604030504040204" pitchFamily="50" charset="-128"/>
              <a:ea typeface="メイリオ" panose="020B0604030504040204" pitchFamily="50" charset="-128"/>
              <a:cs typeface="Source Han Sans JP"/>
              <a:sym typeface="Source Han Sans JP"/>
            </a:endParaRPr>
          </a:p>
        </p:txBody>
      </p:sp>
      <p:grpSp>
        <p:nvGrpSpPr>
          <p:cNvPr id="47" name="Group 47"/>
          <p:cNvGrpSpPr/>
          <p:nvPr/>
        </p:nvGrpSpPr>
        <p:grpSpPr>
          <a:xfrm rot="-7675918">
            <a:off x="12698194" y="5652421"/>
            <a:ext cx="1871507" cy="978008"/>
            <a:chOff x="0" y="0"/>
            <a:chExt cx="1020710" cy="533400"/>
          </a:xfrm>
        </p:grpSpPr>
        <p:sp>
          <p:nvSpPr>
            <p:cNvPr id="48" name="Freeform 48"/>
            <p:cNvSpPr/>
            <p:nvPr/>
          </p:nvSpPr>
          <p:spPr>
            <a:xfrm>
              <a:off x="0" y="0"/>
              <a:ext cx="1020710" cy="533400"/>
            </a:xfrm>
            <a:custGeom>
              <a:avLst/>
              <a:gdLst/>
              <a:ahLst/>
              <a:cxnLst/>
              <a:rect l="l" t="t" r="r" b="b"/>
              <a:pathLst>
                <a:path w="1020710" h="533400">
                  <a:moveTo>
                    <a:pt x="273050" y="0"/>
                  </a:moveTo>
                  <a:lnTo>
                    <a:pt x="0" y="266700"/>
                  </a:lnTo>
                  <a:lnTo>
                    <a:pt x="273050" y="533400"/>
                  </a:lnTo>
                  <a:lnTo>
                    <a:pt x="273050" y="400050"/>
                  </a:lnTo>
                  <a:lnTo>
                    <a:pt x="747660" y="400050"/>
                  </a:lnTo>
                  <a:lnTo>
                    <a:pt x="747660" y="533400"/>
                  </a:lnTo>
                  <a:lnTo>
                    <a:pt x="1020710" y="266700"/>
                  </a:lnTo>
                  <a:lnTo>
                    <a:pt x="747660" y="0"/>
                  </a:lnTo>
                  <a:lnTo>
                    <a:pt x="747660" y="133350"/>
                  </a:lnTo>
                  <a:lnTo>
                    <a:pt x="273050" y="133350"/>
                  </a:lnTo>
                  <a:lnTo>
                    <a:pt x="273050" y="0"/>
                  </a:lnTo>
                  <a:close/>
                </a:path>
              </a:pathLst>
            </a:custGeom>
            <a:solidFill>
              <a:srgbClr val="B7B7B7"/>
            </a:solidFill>
          </p:spPr>
        </p:sp>
        <p:sp>
          <p:nvSpPr>
            <p:cNvPr id="49" name="TextBox 49"/>
            <p:cNvSpPr txBox="1"/>
            <p:nvPr/>
          </p:nvSpPr>
          <p:spPr>
            <a:xfrm>
              <a:off x="101600" y="111125"/>
              <a:ext cx="817510" cy="282575"/>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8208247" y="7798708"/>
            <a:ext cx="1871507" cy="978008"/>
            <a:chOff x="0" y="0"/>
            <a:chExt cx="1020710" cy="533400"/>
          </a:xfrm>
        </p:grpSpPr>
        <p:sp>
          <p:nvSpPr>
            <p:cNvPr id="51" name="Freeform 51"/>
            <p:cNvSpPr/>
            <p:nvPr/>
          </p:nvSpPr>
          <p:spPr>
            <a:xfrm>
              <a:off x="0" y="0"/>
              <a:ext cx="1020710" cy="533400"/>
            </a:xfrm>
            <a:custGeom>
              <a:avLst/>
              <a:gdLst/>
              <a:ahLst/>
              <a:cxnLst/>
              <a:rect l="l" t="t" r="r" b="b"/>
              <a:pathLst>
                <a:path w="1020710" h="533400">
                  <a:moveTo>
                    <a:pt x="273050" y="0"/>
                  </a:moveTo>
                  <a:lnTo>
                    <a:pt x="0" y="266700"/>
                  </a:lnTo>
                  <a:lnTo>
                    <a:pt x="273050" y="533400"/>
                  </a:lnTo>
                  <a:lnTo>
                    <a:pt x="273050" y="400050"/>
                  </a:lnTo>
                  <a:lnTo>
                    <a:pt x="747660" y="400050"/>
                  </a:lnTo>
                  <a:lnTo>
                    <a:pt x="747660" y="533400"/>
                  </a:lnTo>
                  <a:lnTo>
                    <a:pt x="1020710" y="266700"/>
                  </a:lnTo>
                  <a:lnTo>
                    <a:pt x="747660" y="0"/>
                  </a:lnTo>
                  <a:lnTo>
                    <a:pt x="747660" y="133350"/>
                  </a:lnTo>
                  <a:lnTo>
                    <a:pt x="273050" y="133350"/>
                  </a:lnTo>
                  <a:lnTo>
                    <a:pt x="273050" y="0"/>
                  </a:lnTo>
                  <a:close/>
                </a:path>
              </a:pathLst>
            </a:custGeom>
            <a:solidFill>
              <a:srgbClr val="B7B7B7"/>
            </a:solidFill>
          </p:spPr>
        </p:sp>
        <p:sp>
          <p:nvSpPr>
            <p:cNvPr id="52" name="TextBox 52"/>
            <p:cNvSpPr txBox="1"/>
            <p:nvPr/>
          </p:nvSpPr>
          <p:spPr>
            <a:xfrm>
              <a:off x="101600" y="111125"/>
              <a:ext cx="817510" cy="2825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7473" y="895350"/>
            <a:ext cx="15636999" cy="1030554"/>
            <a:chOff x="0" y="0"/>
            <a:chExt cx="3028106" cy="199567"/>
          </a:xfrm>
        </p:grpSpPr>
        <p:sp>
          <p:nvSpPr>
            <p:cNvPr id="3" name="Freeform 3"/>
            <p:cNvSpPr/>
            <p:nvPr/>
          </p:nvSpPr>
          <p:spPr>
            <a:xfrm>
              <a:off x="0" y="0"/>
              <a:ext cx="3028106" cy="199567"/>
            </a:xfrm>
            <a:custGeom>
              <a:avLst/>
              <a:gdLst/>
              <a:ahLst/>
              <a:cxnLst/>
              <a:rect l="l" t="t" r="r" b="b"/>
              <a:pathLst>
                <a:path w="3028106" h="199567">
                  <a:moveTo>
                    <a:pt x="49510" y="0"/>
                  </a:moveTo>
                  <a:lnTo>
                    <a:pt x="2978596" y="0"/>
                  </a:lnTo>
                  <a:cubicBezTo>
                    <a:pt x="3005940" y="0"/>
                    <a:pt x="3028106" y="22167"/>
                    <a:pt x="3028106" y="49510"/>
                  </a:cubicBezTo>
                  <a:lnTo>
                    <a:pt x="3028106" y="150057"/>
                  </a:lnTo>
                  <a:cubicBezTo>
                    <a:pt x="3028106" y="163187"/>
                    <a:pt x="3022890" y="175781"/>
                    <a:pt x="3013605" y="185066"/>
                  </a:cubicBezTo>
                  <a:cubicBezTo>
                    <a:pt x="3004320" y="194351"/>
                    <a:pt x="2991727" y="199567"/>
                    <a:pt x="2978596" y="199567"/>
                  </a:cubicBezTo>
                  <a:lnTo>
                    <a:pt x="49510" y="199567"/>
                  </a:lnTo>
                  <a:cubicBezTo>
                    <a:pt x="22167" y="199567"/>
                    <a:pt x="0" y="177400"/>
                    <a:pt x="0" y="150057"/>
                  </a:cubicBezTo>
                  <a:lnTo>
                    <a:pt x="0" y="49510"/>
                  </a:lnTo>
                  <a:cubicBezTo>
                    <a:pt x="0" y="22167"/>
                    <a:pt x="22167" y="0"/>
                    <a:pt x="49510" y="0"/>
                  </a:cubicBezTo>
                  <a:close/>
                </a:path>
              </a:pathLst>
            </a:custGeom>
            <a:solidFill>
              <a:srgbClr val="FDDC67"/>
            </a:solidFill>
            <a:ln cap="rnd">
              <a:noFill/>
              <a:prstDash val="solid"/>
              <a:round/>
            </a:ln>
          </p:spPr>
        </p:sp>
        <p:sp>
          <p:nvSpPr>
            <p:cNvPr id="4" name="TextBox 4"/>
            <p:cNvSpPr txBox="1"/>
            <p:nvPr/>
          </p:nvSpPr>
          <p:spPr>
            <a:xfrm>
              <a:off x="0" y="-219075"/>
              <a:ext cx="3028106" cy="41864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2909009" y="1149499"/>
            <a:ext cx="8094923" cy="641201"/>
          </a:xfrm>
          <a:prstGeom prst="rect">
            <a:avLst/>
          </a:prstGeom>
        </p:spPr>
        <p:txBody>
          <a:bodyPr lIns="0" tIns="0" rIns="0" bIns="0" rtlCol="0" anchor="t">
            <a:spAutoFit/>
          </a:bodyPr>
          <a:lstStyle/>
          <a:p>
            <a:pPr algn="l">
              <a:lnSpc>
                <a:spcPts val="5039"/>
              </a:lnSpc>
              <a:spcBef>
                <a:spcPct val="0"/>
              </a:spcBef>
            </a:pPr>
            <a:r>
              <a:rPr lang="en-US" sz="3599"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事業</a:t>
            </a:r>
            <a:endParaRPr lang="en-US" sz="3599"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sp>
        <p:nvSpPr>
          <p:cNvPr id="6" name="TextBox 6"/>
          <p:cNvSpPr txBox="1"/>
          <p:nvPr/>
        </p:nvSpPr>
        <p:spPr>
          <a:xfrm>
            <a:off x="1583528" y="761769"/>
            <a:ext cx="1186121" cy="1018869"/>
          </a:xfrm>
          <a:prstGeom prst="rect">
            <a:avLst/>
          </a:prstGeom>
        </p:spPr>
        <p:txBody>
          <a:bodyPr lIns="0" tIns="0" rIns="0" bIns="0" rtlCol="0" anchor="t">
            <a:spAutoFit/>
          </a:bodyPr>
          <a:lstStyle/>
          <a:p>
            <a:pPr marL="0" lvl="0" indent="0" algn="l">
              <a:lnSpc>
                <a:spcPts val="9361"/>
              </a:lnSpc>
              <a:spcBef>
                <a:spcPct val="0"/>
              </a:spcBef>
            </a:pPr>
            <a:r>
              <a:rPr lang="en-US" sz="5115" b="1" u="none" strike="noStrike" spc="102" dirty="0">
                <a:solidFill>
                  <a:srgbClr val="1C1C1C"/>
                </a:solidFill>
                <a:latin typeface="Futura Ultra-Bold"/>
                <a:ea typeface="Futura Ultra-Bold"/>
                <a:cs typeface="Futura Ultra-Bold"/>
                <a:sym typeface="Futura Ultra-Bold"/>
              </a:rPr>
              <a:t>1.</a:t>
            </a:r>
          </a:p>
        </p:txBody>
      </p:sp>
      <p:sp>
        <p:nvSpPr>
          <p:cNvPr id="7" name="TextBox 7"/>
          <p:cNvSpPr txBox="1"/>
          <p:nvPr/>
        </p:nvSpPr>
        <p:spPr>
          <a:xfrm>
            <a:off x="3581400" y="1047659"/>
            <a:ext cx="7155703" cy="636713"/>
          </a:xfrm>
          <a:prstGeom prst="rect">
            <a:avLst/>
          </a:prstGeom>
        </p:spPr>
        <p:txBody>
          <a:bodyPr wrap="square" lIns="0" tIns="0" rIns="0" bIns="0" rtlCol="0" anchor="t">
            <a:spAutoFit/>
          </a:bodyPr>
          <a:lstStyle/>
          <a:p>
            <a:pPr algn="ctr">
              <a:lnSpc>
                <a:spcPts val="5525"/>
              </a:lnSpc>
              <a:spcBef>
                <a:spcPct val="0"/>
              </a:spcBef>
            </a:pPr>
            <a:r>
              <a:rPr lang="en-US" sz="2800"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住まいの場（施設入所・GH</a:t>
            </a:r>
            <a:r>
              <a:rPr lang="en-US" sz="2800"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p>
        </p:txBody>
      </p:sp>
      <p:sp>
        <p:nvSpPr>
          <p:cNvPr id="8" name="TextBox 8"/>
          <p:cNvSpPr txBox="1"/>
          <p:nvPr/>
        </p:nvSpPr>
        <p:spPr>
          <a:xfrm>
            <a:off x="1219200" y="2481262"/>
            <a:ext cx="15087600" cy="6924973"/>
          </a:xfrm>
          <a:prstGeom prst="rect">
            <a:avLst/>
          </a:prstGeom>
        </p:spPr>
        <p:txBody>
          <a:bodyPr wrap="square" lIns="0" tIns="0" rIns="0" bIns="0" rtlCol="0" anchor="t">
            <a:spAutoFit/>
          </a:bodyPr>
          <a:lstStyle/>
          <a:p>
            <a:pPr algn="l">
              <a:lnSpc>
                <a:spcPts val="3639"/>
              </a:lnSpc>
              <a:spcBef>
                <a:spcPct val="0"/>
              </a:spcBef>
            </a:pPr>
            <a:r>
              <a:rPr 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・強度行動障害のある方のGH「咲楽」1</a:t>
            </a: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番</a:t>
            </a:r>
            <a:r>
              <a:rPr 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館から3</a:t>
            </a: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番</a:t>
            </a:r>
            <a:r>
              <a:rPr lang="en-US"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館までの開所と安定運</a:t>
            </a: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営</a:t>
            </a:r>
            <a:endParaRPr lang="en-US" altLang="ja-JP"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spcBef>
                <a:spcPct val="0"/>
              </a:spcBef>
            </a:pP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　</a:t>
            </a:r>
            <a:r>
              <a:rPr lang="en-US" sz="2599"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重度障害の方の地域生活の拡充と専門的な支援力</a:t>
            </a:r>
            <a:r>
              <a:rPr lang="ja-JP" alt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r>
              <a:rPr lang="en-US" sz="2599"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予告支援や構造化等</a:t>
            </a:r>
            <a:r>
              <a:rPr lang="ja-JP" alt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r>
              <a:rPr lang="en-US" sz="2599"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を高め実践していく</a:t>
            </a:r>
            <a:r>
              <a:rPr 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 </a:t>
            </a:r>
          </a:p>
          <a:p>
            <a:pPr algn="l">
              <a:lnSpc>
                <a:spcPts val="3639"/>
              </a:lnSpc>
              <a:spcBef>
                <a:spcPct val="0"/>
              </a:spcBef>
            </a:pPr>
            <a:endParaRPr 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spcBef>
                <a:spcPct val="0"/>
              </a:spcBef>
            </a:pPr>
            <a:r>
              <a:rPr 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r>
              <a:rPr lang="en-US"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入所利用者の高齢化に対応できる介護知識・技術の取得や</a:t>
            </a: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r>
              <a:rPr lang="en-US"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介護サービス</a:t>
            </a:r>
            <a:r>
              <a:rPr 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医療</a:t>
            </a:r>
            <a:r>
              <a:rPr lang="en-US"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との連携・ネット</a:t>
            </a:r>
            <a:endParaRPr 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spcBef>
                <a:spcPct val="0"/>
              </a:spcBef>
            </a:pP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　</a:t>
            </a:r>
            <a:r>
              <a:rPr lang="en-US"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ワークづくりに努める</a:t>
            </a:r>
            <a:r>
              <a:rPr 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p>
          <a:p>
            <a:pPr algn="l">
              <a:lnSpc>
                <a:spcPts val="3639"/>
              </a:lnSpc>
              <a:spcBef>
                <a:spcPct val="0"/>
              </a:spcBef>
            </a:pPr>
            <a:r>
              <a:rPr lang="ja-JP" alt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　</a:t>
            </a:r>
            <a:r>
              <a:rPr lang="en-US" sz="2599"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ご家族の高齢化によるライフステージの変化に応じ、必要となる介護保険サービス、成年後見制度</a:t>
            </a:r>
            <a:endParaRPr 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spcBef>
                <a:spcPct val="0"/>
              </a:spcBef>
            </a:pPr>
            <a:r>
              <a:rPr lang="ja-JP" alt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　</a:t>
            </a:r>
            <a:r>
              <a:rPr lang="en-US" sz="2599"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の利用のサポートを行う</a:t>
            </a:r>
            <a:r>
              <a:rPr 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p>
          <a:p>
            <a:pPr algn="l">
              <a:lnSpc>
                <a:spcPts val="3639"/>
              </a:lnSpc>
              <a:spcBef>
                <a:spcPct val="0"/>
              </a:spcBef>
            </a:pPr>
            <a:endParaRPr 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endParaRPr>
          </a:p>
          <a:p>
            <a:pPr>
              <a:lnSpc>
                <a:spcPts val="3639"/>
              </a:lnSpc>
              <a:spcBef>
                <a:spcPct val="0"/>
              </a:spcBef>
            </a:pPr>
            <a:r>
              <a:rPr 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r>
              <a:rPr lang="en-US" altLang="ja-JP"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住まいの場</a:t>
            </a: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の事業所間</a:t>
            </a:r>
            <a:r>
              <a:rPr lang="en-US" altLang="ja-JP"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で連携</a:t>
            </a: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し、</a:t>
            </a:r>
            <a:r>
              <a:rPr lang="en-US" altLang="ja-JP"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ご利用者の希望や</a:t>
            </a: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支援</a:t>
            </a:r>
            <a:r>
              <a:rPr lang="en-US" altLang="ja-JP"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ニーズ、地域待機者を共有把握し、事業所</a:t>
            </a:r>
            <a:endParaRPr lang="en-US" altLang="ja-JP"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endParaRPr>
          </a:p>
          <a:p>
            <a:pPr>
              <a:lnSpc>
                <a:spcPts val="3639"/>
              </a:lnSpc>
              <a:spcBef>
                <a:spcPct val="0"/>
              </a:spcBef>
            </a:pP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　</a:t>
            </a:r>
            <a:r>
              <a:rPr lang="en-US" altLang="ja-JP"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間の移行や空床対策等をトータルでコーディネイトできる体制を構築する</a:t>
            </a:r>
            <a:r>
              <a:rPr lang="en-US" altLang="ja-JP"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p>
          <a:p>
            <a:pPr algn="l">
              <a:lnSpc>
                <a:spcPts val="3639"/>
              </a:lnSpc>
              <a:spcBef>
                <a:spcPct val="0"/>
              </a:spcBef>
            </a:pPr>
            <a:r>
              <a:rPr lang="ja-JP" alt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　重度・高齢化によって、年々</a:t>
            </a:r>
            <a:r>
              <a:rPr lang="en-US" sz="2599"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実際の支援ニーズと</a:t>
            </a:r>
            <a:r>
              <a:rPr lang="ja-JP" alt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在籍</a:t>
            </a:r>
            <a:r>
              <a:rPr lang="en-US" sz="2599"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事業所の特性</a:t>
            </a:r>
            <a:r>
              <a:rPr lang="ja-JP" alt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に</a:t>
            </a:r>
            <a:r>
              <a:rPr lang="en-US" sz="2599"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ミスマッチが起こっているケ</a:t>
            </a:r>
            <a:endParaRPr 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spcBef>
                <a:spcPct val="0"/>
              </a:spcBef>
            </a:pPr>
            <a:r>
              <a:rPr lang="ja-JP" alt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　</a:t>
            </a:r>
            <a:r>
              <a:rPr 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ース</a:t>
            </a:r>
            <a:r>
              <a:rPr lang="ja-JP" alt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rPr>
              <a:t>や地域待機者の入所選考など、事業所単体ではなく住まいの場で連携のあり形を作っていく</a:t>
            </a:r>
            <a:endParaRPr lang="en-US" altLang="ja-JP" sz="2599" dirty="0">
              <a:solidFill>
                <a:srgbClr val="1C1C1C"/>
              </a:solidFill>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spcBef>
                <a:spcPct val="0"/>
              </a:spcBef>
            </a:pPr>
            <a:endParaRPr lang="en-US" sz="2599" dirty="0">
              <a:solidFill>
                <a:srgbClr val="1C1C1C"/>
              </a:solidFill>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spcBef>
                <a:spcPct val="0"/>
              </a:spcBef>
            </a:pPr>
            <a:r>
              <a:rPr 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r>
              <a:rPr lang="en-US"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暮らしを支える担い手の確保・定着</a:t>
            </a: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のために、柔軟な</a:t>
            </a:r>
            <a:r>
              <a:rPr lang="en-US"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勤務体制の構築や、夜勤を専従で担う職員の</a:t>
            </a:r>
            <a:endParaRPr 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spcBef>
                <a:spcPct val="0"/>
              </a:spcBef>
            </a:pPr>
            <a:r>
              <a:rPr lang="ja-JP" alt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　</a:t>
            </a:r>
            <a:r>
              <a:rPr lang="en-US" sz="2599" b="1"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働き方、雇用形態等を検討していく</a:t>
            </a:r>
            <a:r>
              <a:rPr lang="en-US" sz="2599" b="1"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67473" y="2171998"/>
            <a:ext cx="15386805" cy="7848302"/>
          </a:xfrm>
          <a:prstGeom prst="rect">
            <a:avLst/>
          </a:prstGeom>
        </p:spPr>
        <p:txBody>
          <a:bodyPr lIns="0" tIns="0" rIns="0" bIns="0" rtlCol="0" anchor="t">
            <a:spAutoFit/>
          </a:bodyPr>
          <a:lstStyle/>
          <a:p>
            <a:pPr algn="l">
              <a:lnSpc>
                <a:spcPts val="3639"/>
              </a:lnSpc>
            </a:pPr>
            <a:r>
              <a:rPr lang="en-US" sz="2599" b="1" dirty="0">
                <a:latin typeface="メイリオ" panose="020B0604030504040204" pitchFamily="50" charset="-128"/>
                <a:ea typeface="メイリオ" panose="020B0604030504040204" pitchFamily="50" charset="-128"/>
                <a:cs typeface="Source Han Sans JP"/>
                <a:sym typeface="Source Han Sans JP"/>
              </a:rPr>
              <a:t>・</a:t>
            </a:r>
            <a:r>
              <a:rPr lang="en-US" sz="2599" b="1" dirty="0" err="1">
                <a:latin typeface="メイリオ" panose="020B0604030504040204" pitchFamily="50" charset="-128"/>
                <a:ea typeface="メイリオ" panose="020B0604030504040204" pitchFamily="50" charset="-128"/>
                <a:cs typeface="Source Han Sans JP"/>
                <a:sym typeface="Source Han Sans JP"/>
              </a:rPr>
              <a:t>個々のニーズや障害特性を踏まえた個別支援を提供していくため</a:t>
            </a:r>
            <a:r>
              <a:rPr lang="ja-JP" altLang="en-US" sz="2599" b="1" dirty="0">
                <a:latin typeface="メイリオ" panose="020B0604030504040204" pitchFamily="50" charset="-128"/>
                <a:ea typeface="メイリオ" panose="020B0604030504040204" pitchFamily="50" charset="-128"/>
                <a:cs typeface="Source Han Sans JP"/>
                <a:sym typeface="Source Han Sans JP"/>
              </a:rPr>
              <a:t>の事業所の在り方（支援ニーズに応　</a:t>
            </a:r>
            <a:endParaRPr lang="en-US" altLang="ja-JP" sz="2599" b="1" dirty="0">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pPr>
            <a:r>
              <a:rPr lang="ja-JP" altLang="en-US" sz="2599" b="1" dirty="0">
                <a:latin typeface="メイリオ" panose="020B0604030504040204" pitchFamily="50" charset="-128"/>
                <a:ea typeface="メイリオ" panose="020B0604030504040204" pitchFamily="50" charset="-128"/>
                <a:cs typeface="Source Han Sans JP"/>
                <a:sym typeface="Source Han Sans JP"/>
              </a:rPr>
              <a:t>　じた事業所区分け・定員・ユニット化）を検討していく。</a:t>
            </a:r>
            <a:endParaRPr lang="en-US" altLang="ja-JP" sz="2599" b="1" dirty="0">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pPr>
            <a:r>
              <a:rPr lang="ja-JP" altLang="en-US" sz="2599" dirty="0">
                <a:latin typeface="メイリオ" panose="020B0604030504040204" pitchFamily="50" charset="-128"/>
                <a:ea typeface="メイリオ" panose="020B0604030504040204" pitchFamily="50" charset="-128"/>
                <a:cs typeface="Source Han Sans JP"/>
                <a:sym typeface="Source Han Sans JP"/>
              </a:rPr>
              <a:t>　現状の大集団かつ</a:t>
            </a:r>
            <a:r>
              <a:rPr lang="en-US" sz="2599" dirty="0" err="1">
                <a:latin typeface="メイリオ" panose="020B0604030504040204" pitchFamily="50" charset="-128"/>
                <a:ea typeface="メイリオ" panose="020B0604030504040204" pitchFamily="50" charset="-128"/>
                <a:cs typeface="Source Han Sans JP"/>
                <a:sym typeface="Source Han Sans JP"/>
              </a:rPr>
              <a:t>様々な障害特性や年齢層の利用者が混在しているなかでの</a:t>
            </a:r>
            <a:r>
              <a:rPr lang="ja-JP" altLang="en-US" sz="2599" dirty="0">
                <a:latin typeface="メイリオ" panose="020B0604030504040204" pitchFamily="50" charset="-128"/>
                <a:ea typeface="メイリオ" panose="020B0604030504040204" pitchFamily="50" charset="-128"/>
                <a:cs typeface="Source Han Sans JP"/>
                <a:sym typeface="Source Han Sans JP"/>
              </a:rPr>
              <a:t>個別支援の提供の</a:t>
            </a:r>
            <a:r>
              <a:rPr lang="en-US" sz="2599" dirty="0" err="1">
                <a:latin typeface="メイリオ" panose="020B0604030504040204" pitchFamily="50" charset="-128"/>
                <a:ea typeface="メイリオ" panose="020B0604030504040204" pitchFamily="50" charset="-128"/>
                <a:cs typeface="Source Han Sans JP"/>
                <a:sym typeface="Source Han Sans JP"/>
              </a:rPr>
              <a:t>難し</a:t>
            </a:r>
            <a:r>
              <a:rPr lang="ja-JP" altLang="en-US" sz="2599" dirty="0">
                <a:latin typeface="メイリオ" panose="020B0604030504040204" pitchFamily="50" charset="-128"/>
                <a:ea typeface="メイリオ" panose="020B0604030504040204" pitchFamily="50" charset="-128"/>
                <a:cs typeface="Source Han Sans JP"/>
                <a:sym typeface="Source Han Sans JP"/>
              </a:rPr>
              <a:t>さ</a:t>
            </a:r>
            <a:endParaRPr lang="en-US" altLang="ja-JP" sz="2599" dirty="0">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pPr>
            <a:r>
              <a:rPr lang="ja-JP" altLang="en-US" sz="2599" dirty="0">
                <a:latin typeface="メイリオ" panose="020B0604030504040204" pitchFamily="50" charset="-128"/>
                <a:ea typeface="メイリオ" panose="020B0604030504040204" pitchFamily="50" charset="-128"/>
                <a:cs typeface="Source Han Sans JP"/>
                <a:sym typeface="Source Han Sans JP"/>
              </a:rPr>
              <a:t>　から、</a:t>
            </a:r>
            <a:r>
              <a:rPr lang="en-US" sz="2599" dirty="0" err="1">
                <a:latin typeface="メイリオ" panose="020B0604030504040204" pitchFamily="50" charset="-128"/>
                <a:ea typeface="メイリオ" panose="020B0604030504040204" pitchFamily="50" charset="-128"/>
                <a:cs typeface="Source Han Sans JP"/>
                <a:sym typeface="Source Han Sans JP"/>
              </a:rPr>
              <a:t>将来的に法人内の生活介護事業所の</a:t>
            </a:r>
            <a:r>
              <a:rPr lang="ja-JP" altLang="en-US" sz="2599" dirty="0">
                <a:latin typeface="メイリオ" panose="020B0604030504040204" pitchFamily="50" charset="-128"/>
                <a:ea typeface="メイリオ" panose="020B0604030504040204" pitchFamily="50" charset="-128"/>
                <a:cs typeface="Source Han Sans JP"/>
                <a:sym typeface="Source Han Sans JP"/>
              </a:rPr>
              <a:t>特性に応じた区分け・</a:t>
            </a:r>
            <a:r>
              <a:rPr lang="en-US" sz="2599" dirty="0" err="1">
                <a:latin typeface="メイリオ" panose="020B0604030504040204" pitchFamily="50" charset="-128"/>
                <a:ea typeface="メイリオ" panose="020B0604030504040204" pitchFamily="50" charset="-128"/>
                <a:cs typeface="Source Han Sans JP"/>
                <a:sym typeface="Source Han Sans JP"/>
              </a:rPr>
              <a:t>定員数やユニット化を検討する</a:t>
            </a:r>
            <a:r>
              <a:rPr lang="en-US" sz="2599" dirty="0">
                <a:latin typeface="メイリオ" panose="020B0604030504040204" pitchFamily="50" charset="-128"/>
                <a:ea typeface="メイリオ" panose="020B0604030504040204" pitchFamily="50" charset="-128"/>
                <a:cs typeface="Source Han Sans JP"/>
                <a:sym typeface="Source Han Sans JP"/>
              </a:rPr>
              <a:t>。</a:t>
            </a:r>
          </a:p>
          <a:p>
            <a:pPr algn="l">
              <a:lnSpc>
                <a:spcPts val="3639"/>
              </a:lnSpc>
            </a:pPr>
            <a:r>
              <a:rPr lang="ja-JP" altLang="en-US" sz="2599" dirty="0">
                <a:latin typeface="メイリオ" panose="020B0604030504040204" pitchFamily="50" charset="-128"/>
                <a:ea typeface="メイリオ" panose="020B0604030504040204" pitchFamily="50" charset="-128"/>
                <a:cs typeface="Source Han Sans JP"/>
                <a:sym typeface="Source Han Sans JP"/>
              </a:rPr>
              <a:t>　</a:t>
            </a:r>
            <a:r>
              <a:rPr lang="en-US" sz="2599" dirty="0" err="1">
                <a:latin typeface="メイリオ" panose="020B0604030504040204" pitchFamily="50" charset="-128"/>
                <a:ea typeface="メイリオ" panose="020B0604030504040204" pitchFamily="50" charset="-128"/>
                <a:cs typeface="Source Han Sans JP"/>
                <a:sym typeface="Source Han Sans JP"/>
              </a:rPr>
              <a:t>支援ニーズに応じた事業所</a:t>
            </a:r>
            <a:r>
              <a:rPr lang="en-US" sz="2599" dirty="0">
                <a:latin typeface="メイリオ" panose="020B0604030504040204" pitchFamily="50" charset="-128"/>
                <a:ea typeface="メイリオ" panose="020B0604030504040204" pitchFamily="50" charset="-128"/>
                <a:cs typeface="Source Han Sans JP"/>
                <a:sym typeface="Source Han Sans JP"/>
              </a:rPr>
              <a:t>・</a:t>
            </a:r>
            <a:r>
              <a:rPr lang="ja-JP" altLang="en-US" sz="2599" dirty="0">
                <a:latin typeface="メイリオ" panose="020B0604030504040204" pitchFamily="50" charset="-128"/>
                <a:ea typeface="メイリオ" panose="020B0604030504040204" pitchFamily="50" charset="-128"/>
                <a:cs typeface="Source Han Sans JP"/>
                <a:sym typeface="Source Han Sans JP"/>
              </a:rPr>
              <a:t>定員数・</a:t>
            </a:r>
            <a:r>
              <a:rPr lang="en-US" sz="2599" dirty="0" err="1">
                <a:latin typeface="メイリオ" panose="020B0604030504040204" pitchFamily="50" charset="-128"/>
                <a:ea typeface="メイリオ" panose="020B0604030504040204" pitchFamily="50" charset="-128"/>
                <a:cs typeface="Source Han Sans JP"/>
                <a:sym typeface="Source Han Sans JP"/>
              </a:rPr>
              <a:t>ユニットの区分けを行うことで</a:t>
            </a:r>
            <a:r>
              <a:rPr lang="en-US" sz="2599" dirty="0">
                <a:latin typeface="メイリオ" panose="020B0604030504040204" pitchFamily="50" charset="-128"/>
                <a:ea typeface="メイリオ" panose="020B0604030504040204" pitchFamily="50" charset="-128"/>
                <a:cs typeface="Source Han Sans JP"/>
                <a:sym typeface="Source Han Sans JP"/>
              </a:rPr>
              <a:t>、</a:t>
            </a:r>
            <a:r>
              <a:rPr lang="ja-JP" altLang="en-US" sz="2599" dirty="0">
                <a:latin typeface="メイリオ" panose="020B0604030504040204" pitchFamily="50" charset="-128"/>
                <a:ea typeface="メイリオ" panose="020B0604030504040204" pitchFamily="50" charset="-128"/>
                <a:cs typeface="Source Han Sans JP"/>
                <a:sym typeface="Source Han Sans JP"/>
              </a:rPr>
              <a:t>支援員の専門性を活かし、</a:t>
            </a:r>
            <a:endParaRPr lang="en-US" altLang="ja-JP" sz="2599" dirty="0">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pPr>
            <a:r>
              <a:rPr lang="ja-JP" altLang="en-US" sz="2599" dirty="0">
                <a:latin typeface="メイリオ" panose="020B0604030504040204" pitchFamily="50" charset="-128"/>
                <a:ea typeface="メイリオ" panose="020B0604030504040204" pitchFamily="50" charset="-128"/>
                <a:cs typeface="Source Han Sans JP"/>
                <a:sym typeface="Source Han Sans JP"/>
              </a:rPr>
              <a:t>　</a:t>
            </a:r>
            <a:r>
              <a:rPr lang="en-US" sz="2599" dirty="0" err="1">
                <a:latin typeface="メイリオ" panose="020B0604030504040204" pitchFamily="50" charset="-128"/>
                <a:ea typeface="メイリオ" panose="020B0604030504040204" pitchFamily="50" charset="-128"/>
                <a:cs typeface="Source Han Sans JP"/>
                <a:sym typeface="Source Han Sans JP"/>
              </a:rPr>
              <a:t>特性に応じた設備改修や環境整備を長期的かつ効率的に取り組めるようにしていく</a:t>
            </a:r>
            <a:r>
              <a:rPr lang="en-US" sz="2599" dirty="0">
                <a:latin typeface="メイリオ" panose="020B0604030504040204" pitchFamily="50" charset="-128"/>
                <a:ea typeface="メイリオ" panose="020B0604030504040204" pitchFamily="50" charset="-128"/>
                <a:cs typeface="Source Han Sans JP"/>
                <a:sym typeface="Source Han Sans JP"/>
              </a:rPr>
              <a:t>。</a:t>
            </a:r>
          </a:p>
          <a:p>
            <a:pPr algn="l">
              <a:lnSpc>
                <a:spcPts val="3639"/>
              </a:lnSpc>
            </a:pPr>
            <a:endParaRPr lang="en-US" sz="2599" dirty="0">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pPr>
            <a:r>
              <a:rPr lang="en-US" sz="2599" b="1" dirty="0">
                <a:latin typeface="メイリオ" panose="020B0604030504040204" pitchFamily="50" charset="-128"/>
                <a:ea typeface="メイリオ" panose="020B0604030504040204" pitchFamily="50" charset="-128"/>
                <a:cs typeface="Source Han Sans JP"/>
                <a:sym typeface="Source Han Sans JP"/>
              </a:rPr>
              <a:t>・「</a:t>
            </a:r>
            <a:r>
              <a:rPr lang="en-US" sz="2599" b="1" dirty="0" err="1">
                <a:latin typeface="メイリオ" panose="020B0604030504040204" pitchFamily="50" charset="-128"/>
                <a:ea typeface="メイリオ" panose="020B0604030504040204" pitchFamily="50" charset="-128"/>
                <a:cs typeface="Source Han Sans JP"/>
                <a:sym typeface="Source Han Sans JP"/>
              </a:rPr>
              <a:t>介護技術</a:t>
            </a:r>
            <a:r>
              <a:rPr lang="en-US" sz="2599" b="1" dirty="0">
                <a:latin typeface="メイリオ" panose="020B0604030504040204" pitchFamily="50" charset="-128"/>
                <a:ea typeface="メイリオ" panose="020B0604030504040204" pitchFamily="50" charset="-128"/>
                <a:cs typeface="Source Han Sans JP"/>
                <a:sym typeface="Source Han Sans JP"/>
              </a:rPr>
              <a:t>」「</a:t>
            </a:r>
            <a:r>
              <a:rPr lang="en-US" sz="2599" b="1" dirty="0" err="1">
                <a:latin typeface="メイリオ" panose="020B0604030504040204" pitchFamily="50" charset="-128"/>
                <a:ea typeface="メイリオ" panose="020B0604030504040204" pitchFamily="50" charset="-128"/>
                <a:cs typeface="Source Han Sans JP"/>
                <a:sym typeface="Source Han Sans JP"/>
              </a:rPr>
              <a:t>ダウン症</a:t>
            </a:r>
            <a:r>
              <a:rPr lang="en-US" sz="2599" b="1" dirty="0">
                <a:latin typeface="メイリオ" panose="020B0604030504040204" pitchFamily="50" charset="-128"/>
                <a:ea typeface="メイリオ" panose="020B0604030504040204" pitchFamily="50" charset="-128"/>
                <a:cs typeface="Source Han Sans JP"/>
                <a:sym typeface="Source Han Sans JP"/>
              </a:rPr>
              <a:t>」「</a:t>
            </a:r>
            <a:r>
              <a:rPr lang="en-US" sz="2599" b="1" dirty="0" err="1">
                <a:latin typeface="メイリオ" panose="020B0604030504040204" pitchFamily="50" charset="-128"/>
                <a:ea typeface="メイリオ" panose="020B0604030504040204" pitchFamily="50" charset="-128"/>
                <a:cs typeface="Source Han Sans JP"/>
                <a:sym typeface="Source Han Sans JP"/>
              </a:rPr>
              <a:t>自閉症・強度行動障害」等の専門支援力向上のため研修会や事例検討会</a:t>
            </a:r>
            <a:endParaRPr lang="en-US" sz="2599" b="1" dirty="0">
              <a:latin typeface="メイリオ" panose="020B0604030504040204" pitchFamily="50" charset="-128"/>
              <a:ea typeface="メイリオ" panose="020B0604030504040204" pitchFamily="50" charset="-128"/>
              <a:cs typeface="Source Han Sans JP"/>
              <a:sym typeface="Source Han Sans JP"/>
            </a:endParaRPr>
          </a:p>
          <a:p>
            <a:pPr algn="l">
              <a:lnSpc>
                <a:spcPts val="3639"/>
              </a:lnSpc>
            </a:pPr>
            <a:r>
              <a:rPr lang="ja-JP" altLang="en-US" sz="2599" b="1" dirty="0">
                <a:latin typeface="メイリオ" panose="020B0604030504040204" pitchFamily="50" charset="-128"/>
                <a:ea typeface="メイリオ" panose="020B0604030504040204" pitchFamily="50" charset="-128"/>
                <a:cs typeface="Source Han Sans JP"/>
                <a:sym typeface="Source Han Sans JP"/>
              </a:rPr>
              <a:t>　</a:t>
            </a:r>
            <a:r>
              <a:rPr lang="en-US" sz="2599" b="1" dirty="0" err="1">
                <a:latin typeface="メイリオ" panose="020B0604030504040204" pitchFamily="50" charset="-128"/>
                <a:ea typeface="メイリオ" panose="020B0604030504040204" pitchFamily="50" charset="-128"/>
                <a:cs typeface="Source Han Sans JP"/>
                <a:sym typeface="Source Han Sans JP"/>
              </a:rPr>
              <a:t>を実施していく</a:t>
            </a:r>
            <a:r>
              <a:rPr lang="en-US" sz="2599" b="1" dirty="0">
                <a:latin typeface="メイリオ" panose="020B0604030504040204" pitchFamily="50" charset="-128"/>
                <a:ea typeface="メイリオ" panose="020B0604030504040204" pitchFamily="50" charset="-128"/>
                <a:cs typeface="Source Han Sans JP"/>
                <a:sym typeface="Source Han Sans JP"/>
              </a:rPr>
              <a:t>。</a:t>
            </a:r>
          </a:p>
          <a:p>
            <a:pPr>
              <a:lnSpc>
                <a:spcPts val="3639"/>
              </a:lnSpc>
              <a:spcBef>
                <a:spcPct val="0"/>
              </a:spcBef>
            </a:pPr>
            <a:r>
              <a:rPr lang="ja-JP" altLang="en-US" sz="2599" dirty="0">
                <a:latin typeface="メイリオ" panose="020B0604030504040204" pitchFamily="50" charset="-128"/>
                <a:ea typeface="メイリオ" panose="020B0604030504040204" pitchFamily="50" charset="-128"/>
                <a:cs typeface="Source Han Sans JP"/>
                <a:sym typeface="Source Han Sans JP"/>
              </a:rPr>
              <a:t>　重度支援に必要な知識や技術について、</a:t>
            </a:r>
            <a:r>
              <a:rPr lang="en-US" altLang="ja-JP" sz="2599" dirty="0" err="1">
                <a:latin typeface="メイリオ" panose="020B0604030504040204" pitchFamily="50" charset="-128"/>
                <a:ea typeface="メイリオ" panose="020B0604030504040204" pitchFamily="50" charset="-128"/>
                <a:cs typeface="Source Han Sans JP"/>
                <a:sym typeface="Source Han Sans JP"/>
              </a:rPr>
              <a:t>現場の土台を支える契約・パート職員に向け</a:t>
            </a:r>
            <a:r>
              <a:rPr lang="ja-JP" altLang="en-US" sz="2599" dirty="0">
                <a:latin typeface="メイリオ" panose="020B0604030504040204" pitchFamily="50" charset="-128"/>
                <a:ea typeface="メイリオ" panose="020B0604030504040204" pitchFamily="50" charset="-128"/>
                <a:cs typeface="Source Han Sans JP"/>
                <a:sym typeface="Source Han Sans JP"/>
              </a:rPr>
              <a:t>た</a:t>
            </a:r>
            <a:r>
              <a:rPr lang="en-US" altLang="ja-JP" sz="2599" dirty="0" err="1">
                <a:latin typeface="メイリオ" panose="020B0604030504040204" pitchFamily="50" charset="-128"/>
                <a:ea typeface="メイリオ" panose="020B0604030504040204" pitchFamily="50" charset="-128"/>
                <a:cs typeface="Source Han Sans JP"/>
                <a:sym typeface="Source Han Sans JP"/>
              </a:rPr>
              <a:t>研修会を実施</a:t>
            </a:r>
            <a:r>
              <a:rPr lang="ja-JP" altLang="en-US" sz="2599" dirty="0">
                <a:latin typeface="メイリオ" panose="020B0604030504040204" pitchFamily="50" charset="-128"/>
                <a:ea typeface="メイリオ" panose="020B0604030504040204" pitchFamily="50" charset="-128"/>
                <a:cs typeface="Source Han Sans JP"/>
                <a:sym typeface="Source Han Sans JP"/>
              </a:rPr>
              <a:t>。</a:t>
            </a:r>
            <a:endParaRPr lang="en-US" altLang="ja-JP" sz="2599" dirty="0">
              <a:latin typeface="メイリオ" panose="020B0604030504040204" pitchFamily="50" charset="-128"/>
              <a:ea typeface="メイリオ" panose="020B0604030504040204" pitchFamily="50" charset="-128"/>
              <a:cs typeface="Source Han Sans JP"/>
              <a:sym typeface="Source Han Sans JP"/>
            </a:endParaRPr>
          </a:p>
          <a:p>
            <a:pPr>
              <a:lnSpc>
                <a:spcPts val="3639"/>
              </a:lnSpc>
              <a:spcBef>
                <a:spcPct val="0"/>
              </a:spcBef>
            </a:pPr>
            <a:r>
              <a:rPr lang="ja-JP" altLang="en-US" sz="2599" dirty="0">
                <a:latin typeface="メイリオ" panose="020B0604030504040204" pitchFamily="50" charset="-128"/>
                <a:ea typeface="メイリオ" panose="020B0604030504040204" pitchFamily="50" charset="-128"/>
                <a:cs typeface="Source Han Sans JP"/>
                <a:sym typeface="Source Han Sans JP"/>
              </a:rPr>
              <a:t>　</a:t>
            </a:r>
            <a:r>
              <a:rPr lang="en-US" sz="2599" dirty="0" err="1">
                <a:latin typeface="メイリオ" panose="020B0604030504040204" pitchFamily="50" charset="-128"/>
                <a:ea typeface="メイリオ" panose="020B0604030504040204" pitchFamily="50" charset="-128"/>
                <a:cs typeface="Source Han Sans JP"/>
                <a:sym typeface="Source Han Sans JP"/>
              </a:rPr>
              <a:t>活動プログラムに関して、合同で担当支援員の先進事例の外部査察を行ったり、事業所間の交換実習</a:t>
            </a:r>
            <a:endParaRPr lang="en-US" sz="2599" dirty="0">
              <a:latin typeface="メイリオ" panose="020B0604030504040204" pitchFamily="50" charset="-128"/>
              <a:ea typeface="メイリオ" panose="020B0604030504040204" pitchFamily="50" charset="-128"/>
              <a:cs typeface="Source Han Sans JP"/>
              <a:sym typeface="Source Han Sans JP"/>
            </a:endParaRPr>
          </a:p>
          <a:p>
            <a:pPr>
              <a:lnSpc>
                <a:spcPts val="3639"/>
              </a:lnSpc>
              <a:spcBef>
                <a:spcPct val="0"/>
              </a:spcBef>
            </a:pPr>
            <a:r>
              <a:rPr lang="ja-JP" altLang="en-US" sz="2599" dirty="0">
                <a:latin typeface="メイリオ" panose="020B0604030504040204" pitchFamily="50" charset="-128"/>
                <a:ea typeface="メイリオ" panose="020B0604030504040204" pitchFamily="50" charset="-128"/>
                <a:cs typeface="Source Han Sans JP"/>
                <a:sym typeface="Source Han Sans JP"/>
              </a:rPr>
              <a:t>　</a:t>
            </a:r>
            <a:r>
              <a:rPr lang="en-US" sz="2599" dirty="0" err="1">
                <a:latin typeface="メイリオ" panose="020B0604030504040204" pitchFamily="50" charset="-128"/>
                <a:ea typeface="メイリオ" panose="020B0604030504040204" pitchFamily="50" charset="-128"/>
                <a:cs typeface="Source Han Sans JP"/>
                <a:sym typeface="Source Han Sans JP"/>
              </a:rPr>
              <a:t>を行い、様々な取り組みの共有や質の向上を図っていく</a:t>
            </a:r>
            <a:r>
              <a:rPr lang="en-US" sz="2599" dirty="0">
                <a:latin typeface="メイリオ" panose="020B0604030504040204" pitchFamily="50" charset="-128"/>
                <a:ea typeface="メイリオ" panose="020B0604030504040204" pitchFamily="50" charset="-128"/>
                <a:cs typeface="Source Han Sans JP"/>
                <a:sym typeface="Source Han Sans JP"/>
              </a:rPr>
              <a:t>。 </a:t>
            </a:r>
          </a:p>
          <a:p>
            <a:pPr algn="l">
              <a:lnSpc>
                <a:spcPts val="3639"/>
              </a:lnSpc>
            </a:pPr>
            <a:endParaRPr lang="en-US" sz="2599" dirty="0">
              <a:latin typeface="メイリオ" panose="020B0604030504040204" pitchFamily="50" charset="-128"/>
              <a:ea typeface="メイリオ" panose="020B0604030504040204" pitchFamily="50" charset="-128"/>
              <a:cs typeface="Source Han Sans JP"/>
              <a:sym typeface="Source Han Sans JP"/>
            </a:endParaRPr>
          </a:p>
          <a:p>
            <a:pPr>
              <a:lnSpc>
                <a:spcPts val="3639"/>
              </a:lnSpc>
              <a:spcBef>
                <a:spcPct val="0"/>
              </a:spcBef>
            </a:pPr>
            <a:r>
              <a:rPr lang="en-US" sz="2599" dirty="0">
                <a:latin typeface="メイリオ" panose="020B0604030504040204" pitchFamily="50" charset="-128"/>
                <a:ea typeface="メイリオ" panose="020B0604030504040204" pitchFamily="50" charset="-128"/>
                <a:cs typeface="Source Han Sans JP"/>
                <a:sym typeface="Source Han Sans JP"/>
              </a:rPr>
              <a:t>・</a:t>
            </a:r>
            <a:r>
              <a:rPr lang="ja-JP" altLang="en-US" sz="2599" b="1" dirty="0">
                <a:latin typeface="メイリオ" panose="020B0604030504040204" pitchFamily="50" charset="-128"/>
                <a:ea typeface="メイリオ" panose="020B0604030504040204" pitchFamily="50" charset="-128"/>
                <a:cs typeface="Source Han Sans JP"/>
                <a:sym typeface="Source Han Sans JP"/>
              </a:rPr>
              <a:t>日中活動だけでなく</a:t>
            </a:r>
            <a:r>
              <a:rPr lang="en-US" altLang="ja-JP" sz="2599" b="1" dirty="0" err="1">
                <a:latin typeface="メイリオ" panose="020B0604030504040204" pitchFamily="50" charset="-128"/>
                <a:ea typeface="メイリオ" panose="020B0604030504040204" pitchFamily="50" charset="-128"/>
                <a:cs typeface="Source Han Sans JP"/>
                <a:sym typeface="Source Han Sans JP"/>
              </a:rPr>
              <a:t>暮らし</a:t>
            </a:r>
            <a:r>
              <a:rPr lang="ja-JP" altLang="en-US" sz="2599" b="1" dirty="0">
                <a:latin typeface="メイリオ" panose="020B0604030504040204" pitchFamily="50" charset="-128"/>
                <a:ea typeface="メイリオ" panose="020B0604030504040204" pitchFamily="50" charset="-128"/>
                <a:cs typeface="Source Han Sans JP"/>
                <a:sym typeface="Source Han Sans JP"/>
              </a:rPr>
              <a:t>全体を踏まえた</a:t>
            </a:r>
            <a:r>
              <a:rPr lang="en-US" altLang="ja-JP" sz="2599" b="1" dirty="0">
                <a:latin typeface="メイリオ" panose="020B0604030504040204" pitchFamily="50" charset="-128"/>
                <a:ea typeface="メイリオ" panose="020B0604030504040204" pitchFamily="50" charset="-128"/>
                <a:cs typeface="Source Han Sans JP"/>
                <a:sym typeface="Source Han Sans JP"/>
              </a:rPr>
              <a:t>「</a:t>
            </a:r>
            <a:r>
              <a:rPr lang="en-US" altLang="ja-JP" sz="2599" b="1" dirty="0" err="1">
                <a:latin typeface="メイリオ" panose="020B0604030504040204" pitchFamily="50" charset="-128"/>
                <a:ea typeface="メイリオ" panose="020B0604030504040204" pitchFamily="50" charset="-128"/>
                <a:cs typeface="Source Han Sans JP"/>
                <a:sym typeface="Source Han Sans JP"/>
              </a:rPr>
              <a:t>ライフプラン」を意識した個別支援計画の作成や実施</a:t>
            </a:r>
            <a:endParaRPr lang="en-US" altLang="ja-JP" sz="2599" b="1" dirty="0">
              <a:latin typeface="メイリオ" panose="020B0604030504040204" pitchFamily="50" charset="-128"/>
              <a:ea typeface="メイリオ" panose="020B0604030504040204" pitchFamily="50" charset="-128"/>
              <a:cs typeface="Source Han Sans JP"/>
              <a:sym typeface="Source Han Sans JP"/>
            </a:endParaRPr>
          </a:p>
          <a:p>
            <a:pPr>
              <a:lnSpc>
                <a:spcPts val="3639"/>
              </a:lnSpc>
              <a:spcBef>
                <a:spcPct val="0"/>
              </a:spcBef>
            </a:pPr>
            <a:r>
              <a:rPr lang="ja-JP" altLang="en-US" sz="2599" b="1" dirty="0">
                <a:latin typeface="メイリオ" panose="020B0604030504040204" pitchFamily="50" charset="-128"/>
                <a:ea typeface="メイリオ" panose="020B0604030504040204" pitchFamily="50" charset="-128"/>
                <a:cs typeface="Source Han Sans JP"/>
                <a:sym typeface="Source Han Sans JP"/>
              </a:rPr>
              <a:t>　</a:t>
            </a:r>
            <a:r>
              <a:rPr lang="en-US" sz="2599" dirty="0" err="1">
                <a:latin typeface="メイリオ" panose="020B0604030504040204" pitchFamily="50" charset="-128"/>
                <a:ea typeface="メイリオ" panose="020B0604030504040204" pitchFamily="50" charset="-128"/>
                <a:cs typeface="Source Han Sans JP"/>
                <a:sym typeface="Source Han Sans JP"/>
              </a:rPr>
              <a:t>個々の障害特性・ニーズに応じ</a:t>
            </a:r>
            <a:r>
              <a:rPr lang="ja-JP" altLang="en-US" sz="2599" dirty="0">
                <a:latin typeface="メイリオ" panose="020B0604030504040204" pitchFamily="50" charset="-128"/>
                <a:ea typeface="メイリオ" panose="020B0604030504040204" pitchFamily="50" charset="-128"/>
                <a:cs typeface="Source Han Sans JP"/>
                <a:sym typeface="Source Han Sans JP"/>
              </a:rPr>
              <a:t>て住まいの場や他サービスとの連携を図り、暮らし全体を意識した</a:t>
            </a:r>
            <a:endParaRPr lang="en-US" altLang="ja-JP" sz="2599" dirty="0">
              <a:latin typeface="メイリオ" panose="020B0604030504040204" pitchFamily="50" charset="-128"/>
              <a:ea typeface="メイリオ" panose="020B0604030504040204" pitchFamily="50" charset="-128"/>
              <a:cs typeface="Source Han Sans JP"/>
              <a:sym typeface="Source Han Sans JP"/>
            </a:endParaRPr>
          </a:p>
          <a:p>
            <a:pPr>
              <a:lnSpc>
                <a:spcPts val="3639"/>
              </a:lnSpc>
              <a:spcBef>
                <a:spcPct val="0"/>
              </a:spcBef>
            </a:pPr>
            <a:r>
              <a:rPr lang="ja-JP" altLang="en-US" sz="2599" dirty="0">
                <a:latin typeface="メイリオ" panose="020B0604030504040204" pitchFamily="50" charset="-128"/>
                <a:ea typeface="メイリオ" panose="020B0604030504040204" pitchFamily="50" charset="-128"/>
                <a:cs typeface="Source Han Sans JP"/>
                <a:sym typeface="Source Han Sans JP"/>
              </a:rPr>
              <a:t>　ソーシャルワークの視点と</a:t>
            </a:r>
            <a:r>
              <a:rPr lang="en-US" sz="2599" dirty="0" err="1">
                <a:latin typeface="メイリオ" panose="020B0604030504040204" pitchFamily="50" charset="-128"/>
                <a:ea typeface="メイリオ" panose="020B0604030504040204" pitchFamily="50" charset="-128"/>
                <a:cs typeface="Source Han Sans JP"/>
                <a:sym typeface="Source Han Sans JP"/>
              </a:rPr>
              <a:t>チームで</a:t>
            </a:r>
            <a:r>
              <a:rPr lang="ja-JP" altLang="en-US" sz="2599" dirty="0">
                <a:latin typeface="メイリオ" panose="020B0604030504040204" pitchFamily="50" charset="-128"/>
                <a:ea typeface="メイリオ" panose="020B0604030504040204" pitchFamily="50" charset="-128"/>
                <a:cs typeface="Source Han Sans JP"/>
                <a:sym typeface="Source Han Sans JP"/>
              </a:rPr>
              <a:t>支援に</a:t>
            </a:r>
            <a:r>
              <a:rPr lang="en-US" sz="2599" dirty="0" err="1">
                <a:latin typeface="メイリオ" panose="020B0604030504040204" pitchFamily="50" charset="-128"/>
                <a:ea typeface="メイリオ" panose="020B0604030504040204" pitchFamily="50" charset="-128"/>
                <a:cs typeface="Source Han Sans JP"/>
                <a:sym typeface="Source Han Sans JP"/>
              </a:rPr>
              <a:t>取り組む</a:t>
            </a:r>
            <a:r>
              <a:rPr lang="ja-JP" altLang="en-US" sz="2599" dirty="0">
                <a:latin typeface="メイリオ" panose="020B0604030504040204" pitchFamily="50" charset="-128"/>
                <a:ea typeface="メイリオ" panose="020B0604030504040204" pitchFamily="50" charset="-128"/>
                <a:cs typeface="Source Han Sans JP"/>
                <a:sym typeface="Source Han Sans JP"/>
              </a:rPr>
              <a:t>ために必要な実践アプローチを学ぶ機会を設ける。</a:t>
            </a:r>
            <a:r>
              <a:rPr lang="en-US" sz="2599" dirty="0">
                <a:latin typeface="メイリオ" panose="020B0604030504040204" pitchFamily="50" charset="-128"/>
                <a:ea typeface="メイリオ" panose="020B0604030504040204" pitchFamily="50" charset="-128"/>
                <a:cs typeface="Source Han Sans JP"/>
                <a:sym typeface="Source Han Sans JP"/>
              </a:rPr>
              <a:t>。</a:t>
            </a:r>
          </a:p>
        </p:txBody>
      </p:sp>
      <p:grpSp>
        <p:nvGrpSpPr>
          <p:cNvPr id="4" name="Group 4"/>
          <p:cNvGrpSpPr/>
          <p:nvPr/>
        </p:nvGrpSpPr>
        <p:grpSpPr>
          <a:xfrm>
            <a:off x="1067473" y="640900"/>
            <a:ext cx="15636999" cy="1030554"/>
            <a:chOff x="0" y="0"/>
            <a:chExt cx="3028106" cy="199567"/>
          </a:xfrm>
        </p:grpSpPr>
        <p:sp>
          <p:nvSpPr>
            <p:cNvPr id="5" name="Freeform 5"/>
            <p:cNvSpPr/>
            <p:nvPr/>
          </p:nvSpPr>
          <p:spPr>
            <a:xfrm>
              <a:off x="0" y="0"/>
              <a:ext cx="3028106" cy="199567"/>
            </a:xfrm>
            <a:custGeom>
              <a:avLst/>
              <a:gdLst/>
              <a:ahLst/>
              <a:cxnLst/>
              <a:rect l="l" t="t" r="r" b="b"/>
              <a:pathLst>
                <a:path w="3028106" h="199567">
                  <a:moveTo>
                    <a:pt x="49510" y="0"/>
                  </a:moveTo>
                  <a:lnTo>
                    <a:pt x="2978596" y="0"/>
                  </a:lnTo>
                  <a:cubicBezTo>
                    <a:pt x="3005940" y="0"/>
                    <a:pt x="3028106" y="22167"/>
                    <a:pt x="3028106" y="49510"/>
                  </a:cubicBezTo>
                  <a:lnTo>
                    <a:pt x="3028106" y="150057"/>
                  </a:lnTo>
                  <a:cubicBezTo>
                    <a:pt x="3028106" y="163187"/>
                    <a:pt x="3022890" y="175781"/>
                    <a:pt x="3013605" y="185066"/>
                  </a:cubicBezTo>
                  <a:cubicBezTo>
                    <a:pt x="3004320" y="194351"/>
                    <a:pt x="2991727" y="199567"/>
                    <a:pt x="2978596" y="199567"/>
                  </a:cubicBezTo>
                  <a:lnTo>
                    <a:pt x="49510" y="199567"/>
                  </a:lnTo>
                  <a:cubicBezTo>
                    <a:pt x="22167" y="199567"/>
                    <a:pt x="0" y="177400"/>
                    <a:pt x="0" y="150057"/>
                  </a:cubicBezTo>
                  <a:lnTo>
                    <a:pt x="0" y="49510"/>
                  </a:lnTo>
                  <a:cubicBezTo>
                    <a:pt x="0" y="22167"/>
                    <a:pt x="22167" y="0"/>
                    <a:pt x="49510" y="0"/>
                  </a:cubicBezTo>
                  <a:close/>
                </a:path>
              </a:pathLst>
            </a:custGeom>
            <a:solidFill>
              <a:srgbClr val="FDDC67"/>
            </a:solidFill>
            <a:ln cap="rnd">
              <a:noFill/>
              <a:prstDash val="solid"/>
              <a:round/>
            </a:ln>
          </p:spPr>
        </p:sp>
        <p:sp>
          <p:nvSpPr>
            <p:cNvPr id="6" name="TextBox 6"/>
            <p:cNvSpPr txBox="1"/>
            <p:nvPr/>
          </p:nvSpPr>
          <p:spPr>
            <a:xfrm>
              <a:off x="0" y="-219075"/>
              <a:ext cx="3028106" cy="41864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 name="TextBox 2"/>
          <p:cNvSpPr txBox="1"/>
          <p:nvPr/>
        </p:nvSpPr>
        <p:spPr>
          <a:xfrm>
            <a:off x="4724400" y="800100"/>
            <a:ext cx="7288461" cy="636713"/>
          </a:xfrm>
          <a:prstGeom prst="rect">
            <a:avLst/>
          </a:prstGeom>
        </p:spPr>
        <p:txBody>
          <a:bodyPr wrap="square" lIns="0" tIns="0" rIns="0" bIns="0" rtlCol="0" anchor="t">
            <a:spAutoFit/>
          </a:bodyPr>
          <a:lstStyle/>
          <a:p>
            <a:pPr algn="l">
              <a:lnSpc>
                <a:spcPts val="5525"/>
              </a:lnSpc>
              <a:spcBef>
                <a:spcPct val="0"/>
              </a:spcBef>
            </a:pPr>
            <a:r>
              <a:rPr lang="en-US" sz="2800"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日中の生活（生活介護事業</a:t>
            </a:r>
            <a:r>
              <a:rPr lang="en-US" sz="2800"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p>
        </p:txBody>
      </p:sp>
      <p:sp>
        <p:nvSpPr>
          <p:cNvPr id="7" name="TextBox 7"/>
          <p:cNvSpPr txBox="1"/>
          <p:nvPr/>
        </p:nvSpPr>
        <p:spPr>
          <a:xfrm>
            <a:off x="2909009" y="876300"/>
            <a:ext cx="8094923" cy="641201"/>
          </a:xfrm>
          <a:prstGeom prst="rect">
            <a:avLst/>
          </a:prstGeom>
        </p:spPr>
        <p:txBody>
          <a:bodyPr lIns="0" tIns="0" rIns="0" bIns="0" rtlCol="0" anchor="t">
            <a:spAutoFit/>
          </a:bodyPr>
          <a:lstStyle/>
          <a:p>
            <a:pPr algn="l">
              <a:lnSpc>
                <a:spcPts val="5039"/>
              </a:lnSpc>
              <a:spcBef>
                <a:spcPct val="0"/>
              </a:spcBef>
            </a:pPr>
            <a:r>
              <a:rPr lang="en-US" sz="3599"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事業</a:t>
            </a:r>
            <a:endParaRPr lang="en-US" sz="3599"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sp>
        <p:nvSpPr>
          <p:cNvPr id="8" name="TextBox 8"/>
          <p:cNvSpPr txBox="1"/>
          <p:nvPr/>
        </p:nvSpPr>
        <p:spPr>
          <a:xfrm>
            <a:off x="1583528" y="533103"/>
            <a:ext cx="1186121" cy="1018869"/>
          </a:xfrm>
          <a:prstGeom prst="rect">
            <a:avLst/>
          </a:prstGeom>
        </p:spPr>
        <p:txBody>
          <a:bodyPr lIns="0" tIns="0" rIns="0" bIns="0" rtlCol="0" anchor="t">
            <a:spAutoFit/>
          </a:bodyPr>
          <a:lstStyle/>
          <a:p>
            <a:pPr marL="0" lvl="0" indent="0" algn="l">
              <a:lnSpc>
                <a:spcPts val="9361"/>
              </a:lnSpc>
              <a:spcBef>
                <a:spcPct val="0"/>
              </a:spcBef>
            </a:pPr>
            <a:r>
              <a:rPr lang="en-US" sz="5115" b="1" u="none" strike="noStrike" spc="102" dirty="0">
                <a:solidFill>
                  <a:srgbClr val="1C1C1C"/>
                </a:solidFill>
                <a:latin typeface="Futura Ultra-Bold"/>
                <a:ea typeface="Futura Ultra-Bold"/>
                <a:cs typeface="Futura Ultra-Bold"/>
                <a:sym typeface="Futura Ultra-Bold"/>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62991" y="1962659"/>
            <a:ext cx="15885895" cy="7425751"/>
          </a:xfrm>
          <a:prstGeom prst="rect">
            <a:avLst/>
          </a:prstGeom>
        </p:spPr>
        <p:txBody>
          <a:bodyPr wrap="square" lIns="0" tIns="0" rIns="0" bIns="0" rtlCol="0" anchor="t">
            <a:spAutoFit/>
          </a:bodyPr>
          <a:lstStyle/>
          <a:p>
            <a:pPr algn="l">
              <a:lnSpc>
                <a:spcPts val="4439"/>
              </a:lnSpc>
            </a:pPr>
            <a:endParaRPr sz="2600" dirty="0">
              <a:latin typeface="メイリオ" panose="020B0604030504040204" pitchFamily="50" charset="-128"/>
              <a:ea typeface="メイリオ" panose="020B0604030504040204" pitchFamily="50" charset="-128"/>
            </a:endParaRPr>
          </a:p>
          <a:p>
            <a:pPr>
              <a:lnSpc>
                <a:spcPts val="2699"/>
              </a:lnSpc>
            </a:pPr>
            <a:r>
              <a:rPr kumimoji="1" lang="ja-JP" altLang="en-US" sz="26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・「年中チャレンジ」</a:t>
            </a:r>
            <a:r>
              <a:rPr kumimoji="1" lang="ja-JP" altLang="en-US" sz="2600" b="1" dirty="0">
                <a:latin typeface="メイリオ" panose="020B0604030504040204" pitchFamily="50" charset="-128"/>
                <a:ea typeface="メイリオ" panose="020B0604030504040204" pitchFamily="50" charset="-128"/>
              </a:rPr>
              <a:t>身近に社会の中で働く</a:t>
            </a:r>
            <a:r>
              <a:rPr lang="ja-JP" altLang="en-US" sz="2600" b="1" dirty="0">
                <a:latin typeface="メイリオ" panose="020B0604030504040204" pitchFamily="50" charset="-128"/>
                <a:ea typeface="メイリオ" panose="020B0604030504040204" pitchFamily="50" charset="-128"/>
              </a:rPr>
              <a:t>経験ができる環境を整え、社会参加を促進していく。</a:t>
            </a:r>
            <a:endParaRPr lang="en-US" altLang="ja-JP" sz="2600" b="1" dirty="0">
              <a:latin typeface="メイリオ" panose="020B0604030504040204" pitchFamily="50" charset="-128"/>
              <a:ea typeface="メイリオ" panose="020B0604030504040204" pitchFamily="50" charset="-128"/>
            </a:endParaRPr>
          </a:p>
          <a:p>
            <a:pPr>
              <a:lnSpc>
                <a:spcPts val="2699"/>
              </a:lnSpc>
            </a:pPr>
            <a:r>
              <a:rPr kumimoji="1" lang="ja-JP" altLang="en-US" sz="2600" dirty="0">
                <a:latin typeface="メイリオ" panose="020B0604030504040204" pitchFamily="50" charset="-128"/>
                <a:ea typeface="メイリオ" panose="020B0604030504040204" pitchFamily="50" charset="-128"/>
              </a:rPr>
              <a:t>　</a:t>
            </a:r>
            <a:r>
              <a:rPr kumimoji="1" lang="ja-JP" altLang="en-US" sz="2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明石市内№１の就労実績を活かし、就</a:t>
            </a:r>
            <a:r>
              <a:rPr kumimoji="1" lang="en-US" altLang="ja-JP" sz="2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B</a:t>
            </a:r>
            <a:r>
              <a:rPr kumimoji="1" lang="ja-JP" altLang="en-US" sz="2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～就労移行問わずその人にあった就労支援のプロセスを見える化</a:t>
            </a:r>
            <a:endParaRPr kumimoji="1" lang="en-US" altLang="ja-JP" sz="2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a:lnSpc>
                <a:spcPts val="2699"/>
              </a:lnSpc>
            </a:pPr>
            <a:r>
              <a:rPr kumimoji="1" lang="ja-JP" altLang="en-US" sz="2600" dirty="0">
                <a:latin typeface="メイリオ" panose="020B0604030504040204" pitchFamily="50" charset="-128"/>
                <a:ea typeface="メイリオ" panose="020B0604030504040204" pitchFamily="50" charset="-128"/>
              </a:rPr>
              <a:t>　</a:t>
            </a:r>
            <a:r>
              <a:rPr kumimoji="1" lang="ja-JP" altLang="en-US" sz="2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し、ご利用者一人ひとりの「働きたい」という想いの実現に向けてサポートしていく</a:t>
            </a:r>
            <a:r>
              <a:rPr kumimoji="1" lang="ja-JP" altLang="en-US" sz="2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algn="l">
              <a:lnSpc>
                <a:spcPts val="2699"/>
              </a:lnSpc>
            </a:pPr>
            <a:endParaRPr lang="en-US" sz="2600" dirty="0">
              <a:latin typeface="メイリオ" panose="020B0604030504040204" pitchFamily="50" charset="-128"/>
              <a:ea typeface="メイリオ" panose="020B0604030504040204" pitchFamily="50" charset="-128"/>
              <a:cs typeface="Arimo"/>
              <a:sym typeface="Arimo"/>
            </a:endParaRPr>
          </a:p>
          <a:p>
            <a:pPr algn="l">
              <a:lnSpc>
                <a:spcPts val="2999"/>
              </a:lnSpc>
            </a:pPr>
            <a:r>
              <a:rPr lang="en-US" sz="2600" b="1" dirty="0">
                <a:latin typeface="メイリオ" panose="020B0604030504040204" pitchFamily="50" charset="-128"/>
                <a:ea typeface="メイリオ" panose="020B0604030504040204" pitchFamily="50" charset="-128"/>
                <a:cs typeface="Trebuchet MS"/>
                <a:sym typeface="Trebuchet MS"/>
              </a:rPr>
              <a:t>・</a:t>
            </a:r>
            <a:r>
              <a:rPr lang="ja-JP" altLang="en-US" sz="2600" b="1" dirty="0">
                <a:latin typeface="メイリオ" panose="020B0604030504040204" pitchFamily="50" charset="-128"/>
                <a:ea typeface="メイリオ" panose="020B0604030504040204" pitchFamily="50" charset="-128"/>
                <a:cs typeface="Trebuchet MS"/>
                <a:sym typeface="Trebuchet MS"/>
              </a:rPr>
              <a:t>時代の変化に併せ、「明桜会としての</a:t>
            </a:r>
            <a:r>
              <a:rPr lang="en-US" sz="2600" b="1" dirty="0" err="1">
                <a:latin typeface="メイリオ" panose="020B0604030504040204" pitchFamily="50" charset="-128"/>
                <a:ea typeface="メイリオ" panose="020B0604030504040204" pitchFamily="50" charset="-128"/>
                <a:cs typeface="Trebuchet MS"/>
                <a:sym typeface="Trebuchet MS"/>
              </a:rPr>
              <a:t>障害者就労</a:t>
            </a:r>
            <a:r>
              <a:rPr lang="ja-JP" altLang="en-US" sz="2600" b="1" dirty="0">
                <a:latin typeface="メイリオ" panose="020B0604030504040204" pitchFamily="50" charset="-128"/>
                <a:ea typeface="メイリオ" panose="020B0604030504040204" pitchFamily="50" charset="-128"/>
                <a:cs typeface="Trebuchet MS"/>
                <a:sym typeface="Trebuchet MS"/>
              </a:rPr>
              <a:t>の在り方」とご利用者のニーズに適した運営を検討する</a:t>
            </a:r>
            <a:r>
              <a:rPr lang="ja-JP" altLang="en-US" sz="2600" dirty="0">
                <a:latin typeface="メイリオ" panose="020B0604030504040204" pitchFamily="50" charset="-128"/>
                <a:ea typeface="メイリオ" panose="020B0604030504040204" pitchFamily="50" charset="-128"/>
                <a:cs typeface="Trebuchet MS"/>
                <a:sym typeface="Trebuchet MS"/>
              </a:rPr>
              <a:t>。　　　</a:t>
            </a:r>
            <a:endParaRPr lang="en-US" altLang="ja-JP" sz="2600" dirty="0">
              <a:latin typeface="メイリオ" panose="020B0604030504040204" pitchFamily="50" charset="-128"/>
              <a:ea typeface="メイリオ" panose="020B0604030504040204" pitchFamily="50" charset="-128"/>
              <a:cs typeface="Trebuchet MS"/>
              <a:sym typeface="Trebuchet MS"/>
            </a:endParaRPr>
          </a:p>
          <a:p>
            <a:pPr algn="l">
              <a:lnSpc>
                <a:spcPts val="2999"/>
              </a:lnSpc>
            </a:pPr>
            <a:r>
              <a:rPr lang="ja-JP" altLang="en-US" sz="2600" dirty="0">
                <a:latin typeface="メイリオ" panose="020B0604030504040204" pitchFamily="50" charset="-128"/>
                <a:ea typeface="メイリオ" panose="020B0604030504040204" pitchFamily="50" charset="-128"/>
                <a:cs typeface="Trebuchet MS"/>
                <a:sym typeface="Trebuchet MS"/>
              </a:rPr>
              <a:t>　</a:t>
            </a:r>
            <a:r>
              <a:rPr lang="en-US" sz="2600" dirty="0" err="1">
                <a:latin typeface="メイリオ" panose="020B0604030504040204" pitchFamily="50" charset="-128"/>
                <a:ea typeface="メイリオ" panose="020B0604030504040204" pitchFamily="50" charset="-128"/>
                <a:cs typeface="Trebuchet MS"/>
                <a:sym typeface="Trebuchet MS"/>
              </a:rPr>
              <a:t>就労支援の方針</a:t>
            </a:r>
            <a:r>
              <a:rPr lang="ja-JP" altLang="en-US" sz="2600" dirty="0">
                <a:latin typeface="メイリオ" panose="020B0604030504040204" pitchFamily="50" charset="-128"/>
                <a:ea typeface="メイリオ" panose="020B0604030504040204" pitchFamily="50" charset="-128"/>
                <a:cs typeface="Trebuchet MS"/>
                <a:sym typeface="Trebuchet MS"/>
              </a:rPr>
              <a:t>や捉え方の</a:t>
            </a:r>
            <a:r>
              <a:rPr lang="en-US" sz="2600" dirty="0" err="1">
                <a:latin typeface="メイリオ" panose="020B0604030504040204" pitchFamily="50" charset="-128"/>
                <a:ea typeface="メイリオ" panose="020B0604030504040204" pitchFamily="50" charset="-128"/>
                <a:cs typeface="Trebuchet MS"/>
                <a:sym typeface="Trebuchet MS"/>
              </a:rPr>
              <a:t>変化</a:t>
            </a:r>
            <a:r>
              <a:rPr lang="ja-JP" altLang="en-US" sz="2600" dirty="0">
                <a:latin typeface="メイリオ" panose="020B0604030504040204" pitchFamily="50" charset="-128"/>
                <a:ea typeface="メイリオ" panose="020B0604030504040204" pitchFamily="50" charset="-128"/>
                <a:cs typeface="Trebuchet MS"/>
                <a:sym typeface="Trebuchet MS"/>
              </a:rPr>
              <a:t>により、</a:t>
            </a:r>
            <a:r>
              <a:rPr lang="en-US" sz="2600" dirty="0" err="1">
                <a:latin typeface="メイリオ" panose="020B0604030504040204" pitchFamily="50" charset="-128"/>
                <a:ea typeface="メイリオ" panose="020B0604030504040204" pitchFamily="50" charset="-128"/>
                <a:cs typeface="Trebuchet MS"/>
                <a:sym typeface="Trebuchet MS"/>
              </a:rPr>
              <a:t>やりがい</a:t>
            </a:r>
            <a:r>
              <a:rPr lang="ja-JP" altLang="en-US" sz="2600" dirty="0">
                <a:latin typeface="メイリオ" panose="020B0604030504040204" pitchFamily="50" charset="-128"/>
                <a:ea typeface="メイリオ" panose="020B0604030504040204" pitchFamily="50" charset="-128"/>
                <a:cs typeface="Trebuchet MS"/>
                <a:sym typeface="Trebuchet MS"/>
              </a:rPr>
              <a:t>に繋がる</a:t>
            </a:r>
            <a:r>
              <a:rPr lang="en-US" sz="2600" dirty="0" err="1">
                <a:latin typeface="メイリオ" panose="020B0604030504040204" pitchFamily="50" charset="-128"/>
                <a:ea typeface="メイリオ" panose="020B0604030504040204" pitchFamily="50" charset="-128"/>
                <a:cs typeface="Trebuchet MS"/>
                <a:sym typeface="Trebuchet MS"/>
              </a:rPr>
              <a:t>生活リズムの構築、社会参加や余暇支援等が報</a:t>
            </a:r>
            <a:endParaRPr lang="en-US" sz="2600" dirty="0">
              <a:latin typeface="メイリオ" panose="020B0604030504040204" pitchFamily="50" charset="-128"/>
              <a:ea typeface="メイリオ" panose="020B0604030504040204" pitchFamily="50" charset="-128"/>
              <a:cs typeface="Trebuchet MS"/>
              <a:sym typeface="Trebuchet MS"/>
            </a:endParaRPr>
          </a:p>
          <a:p>
            <a:pPr algn="l">
              <a:lnSpc>
                <a:spcPts val="2999"/>
              </a:lnSpc>
            </a:pPr>
            <a:r>
              <a:rPr lang="ja-JP" altLang="en-US" sz="2600" dirty="0">
                <a:latin typeface="メイリオ" panose="020B0604030504040204" pitchFamily="50" charset="-128"/>
                <a:ea typeface="メイリオ" panose="020B0604030504040204" pitchFamily="50" charset="-128"/>
                <a:cs typeface="Trebuchet MS"/>
                <a:sym typeface="Trebuchet MS"/>
              </a:rPr>
              <a:t>　</a:t>
            </a:r>
            <a:r>
              <a:rPr lang="en-US" sz="2600" dirty="0" err="1">
                <a:latin typeface="メイリオ" panose="020B0604030504040204" pitchFamily="50" charset="-128"/>
                <a:ea typeface="メイリオ" panose="020B0604030504040204" pitchFamily="50" charset="-128"/>
                <a:cs typeface="Trebuchet MS"/>
                <a:sym typeface="Trebuchet MS"/>
              </a:rPr>
              <a:t>酬に反映され</a:t>
            </a:r>
            <a:r>
              <a:rPr lang="ja-JP" altLang="en-US" sz="2600" dirty="0">
                <a:latin typeface="メイリオ" panose="020B0604030504040204" pitchFamily="50" charset="-128"/>
                <a:ea typeface="メイリオ" panose="020B0604030504040204" pitchFamily="50" charset="-128"/>
                <a:cs typeface="Trebuchet MS"/>
                <a:sym typeface="Trebuchet MS"/>
              </a:rPr>
              <a:t>ず</a:t>
            </a:r>
            <a:r>
              <a:rPr lang="en-US" sz="2600" dirty="0">
                <a:latin typeface="メイリオ" panose="020B0604030504040204" pitchFamily="50" charset="-128"/>
                <a:ea typeface="メイリオ" panose="020B0604030504040204" pitchFamily="50" charset="-128"/>
                <a:cs typeface="Trebuchet MS"/>
                <a:sym typeface="Trebuchet MS"/>
              </a:rPr>
              <a:t>、</a:t>
            </a:r>
            <a:r>
              <a:rPr lang="en-US" sz="2600" dirty="0" err="1">
                <a:latin typeface="メイリオ" panose="020B0604030504040204" pitchFamily="50" charset="-128"/>
                <a:ea typeface="メイリオ" panose="020B0604030504040204" pitchFamily="50" charset="-128"/>
                <a:cs typeface="Trebuchet MS"/>
                <a:sym typeface="Trebuchet MS"/>
              </a:rPr>
              <a:t>これまで以上に成果報酬（工賃達成度</a:t>
            </a:r>
            <a:r>
              <a:rPr lang="en-US" sz="2600" dirty="0">
                <a:latin typeface="メイリオ" panose="020B0604030504040204" pitchFamily="50" charset="-128"/>
                <a:ea typeface="メイリオ" panose="020B0604030504040204" pitchFamily="50" charset="-128"/>
                <a:cs typeface="Trebuchet MS"/>
                <a:sym typeface="Trebuchet MS"/>
              </a:rPr>
              <a:t>）</a:t>
            </a:r>
            <a:r>
              <a:rPr lang="ja-JP" altLang="en-US" sz="2600" dirty="0">
                <a:latin typeface="メイリオ" panose="020B0604030504040204" pitchFamily="50" charset="-128"/>
                <a:ea typeface="メイリオ" panose="020B0604030504040204" pitchFamily="50" charset="-128"/>
                <a:cs typeface="Trebuchet MS"/>
                <a:sym typeface="Trebuchet MS"/>
              </a:rPr>
              <a:t>型の</a:t>
            </a:r>
            <a:r>
              <a:rPr lang="en-US" sz="2600" dirty="0" err="1">
                <a:latin typeface="メイリオ" panose="020B0604030504040204" pitchFamily="50" charset="-128"/>
                <a:ea typeface="メイリオ" panose="020B0604030504040204" pitchFamily="50" charset="-128"/>
                <a:cs typeface="Trebuchet MS"/>
                <a:sym typeface="Trebuchet MS"/>
              </a:rPr>
              <a:t>運営が求められるように</a:t>
            </a:r>
            <a:r>
              <a:rPr lang="ja-JP" altLang="en-US" sz="2600" dirty="0">
                <a:latin typeface="メイリオ" panose="020B0604030504040204" pitchFamily="50" charset="-128"/>
                <a:ea typeface="メイリオ" panose="020B0604030504040204" pitchFamily="50" charset="-128"/>
                <a:cs typeface="Trebuchet MS"/>
                <a:sym typeface="Trebuchet MS"/>
              </a:rPr>
              <a:t>なった</a:t>
            </a:r>
            <a:r>
              <a:rPr lang="en-US" sz="2600" dirty="0">
                <a:latin typeface="メイリオ" panose="020B0604030504040204" pitchFamily="50" charset="-128"/>
                <a:ea typeface="メイリオ" panose="020B0604030504040204" pitchFamily="50" charset="-128"/>
                <a:cs typeface="Trebuchet MS"/>
                <a:sym typeface="Trebuchet MS"/>
              </a:rPr>
              <a:t>。</a:t>
            </a:r>
          </a:p>
          <a:p>
            <a:pPr algn="l">
              <a:lnSpc>
                <a:spcPts val="2999"/>
              </a:lnSpc>
            </a:pPr>
            <a:r>
              <a:rPr lang="ja-JP" altLang="en-US" sz="2600" dirty="0">
                <a:latin typeface="メイリオ" panose="020B0604030504040204" pitchFamily="50" charset="-128"/>
                <a:ea typeface="メイリオ" panose="020B0604030504040204" pitchFamily="50" charset="-128"/>
                <a:cs typeface="Trebuchet MS"/>
                <a:sym typeface="Trebuchet MS"/>
              </a:rPr>
              <a:t>　</a:t>
            </a:r>
            <a:r>
              <a:rPr lang="en-US" sz="2600" dirty="0" err="1">
                <a:latin typeface="メイリオ" panose="020B0604030504040204" pitchFamily="50" charset="-128"/>
                <a:ea typeface="メイリオ" panose="020B0604030504040204" pitchFamily="50" charset="-128"/>
                <a:cs typeface="Trebuchet MS"/>
                <a:sym typeface="Trebuchet MS"/>
              </a:rPr>
              <a:t>一方で貴和・のぞみでは長期利用されている</a:t>
            </a:r>
            <a:r>
              <a:rPr lang="ja-JP" altLang="en-US" sz="2600" dirty="0">
                <a:latin typeface="メイリオ" panose="020B0604030504040204" pitchFamily="50" charset="-128"/>
                <a:ea typeface="メイリオ" panose="020B0604030504040204" pitchFamily="50" charset="-128"/>
                <a:cs typeface="Trebuchet MS"/>
                <a:sym typeface="Trebuchet MS"/>
              </a:rPr>
              <a:t>方</a:t>
            </a:r>
            <a:r>
              <a:rPr lang="en-US" sz="2600" dirty="0" err="1">
                <a:latin typeface="メイリオ" panose="020B0604030504040204" pitchFamily="50" charset="-128"/>
                <a:ea typeface="メイリオ" panose="020B0604030504040204" pitchFamily="50" charset="-128"/>
                <a:cs typeface="Trebuchet MS"/>
                <a:sym typeface="Trebuchet MS"/>
              </a:rPr>
              <a:t>の重度化・高齢化が顕著となり、国が掲げる支援方針と実</a:t>
            </a:r>
            <a:r>
              <a:rPr lang="ja-JP" altLang="en-US" sz="2600" dirty="0">
                <a:latin typeface="メイリオ" panose="020B0604030504040204" pitchFamily="50" charset="-128"/>
                <a:ea typeface="メイリオ" panose="020B0604030504040204" pitchFamily="50" charset="-128"/>
                <a:cs typeface="Trebuchet MS"/>
                <a:sym typeface="Trebuchet MS"/>
              </a:rPr>
              <a:t>　</a:t>
            </a:r>
            <a:endParaRPr lang="en-US" altLang="ja-JP" sz="2600" dirty="0">
              <a:latin typeface="メイリオ" panose="020B0604030504040204" pitchFamily="50" charset="-128"/>
              <a:ea typeface="メイリオ" panose="020B0604030504040204" pitchFamily="50" charset="-128"/>
              <a:cs typeface="Trebuchet MS"/>
              <a:sym typeface="Trebuchet MS"/>
            </a:endParaRPr>
          </a:p>
          <a:p>
            <a:pPr algn="l">
              <a:lnSpc>
                <a:spcPts val="2999"/>
              </a:lnSpc>
            </a:pPr>
            <a:r>
              <a:rPr lang="ja-JP" altLang="en-US" sz="2600" dirty="0">
                <a:latin typeface="メイリオ" panose="020B0604030504040204" pitchFamily="50" charset="-128"/>
                <a:ea typeface="メイリオ" panose="020B0604030504040204" pitchFamily="50" charset="-128"/>
                <a:cs typeface="Trebuchet MS"/>
                <a:sym typeface="Trebuchet MS"/>
              </a:rPr>
              <a:t>　</a:t>
            </a:r>
            <a:r>
              <a:rPr lang="en-US" sz="2600" dirty="0" err="1">
                <a:latin typeface="メイリオ" panose="020B0604030504040204" pitchFamily="50" charset="-128"/>
                <a:ea typeface="メイリオ" panose="020B0604030504040204" pitchFamily="50" charset="-128"/>
                <a:cs typeface="Trebuchet MS"/>
                <a:sym typeface="Trebuchet MS"/>
              </a:rPr>
              <a:t>際のご利用者の</a:t>
            </a:r>
            <a:r>
              <a:rPr lang="ja-JP" altLang="en-US" sz="2600" dirty="0">
                <a:latin typeface="メイリオ" panose="020B0604030504040204" pitchFamily="50" charset="-128"/>
                <a:ea typeface="メイリオ" panose="020B0604030504040204" pitchFamily="50" charset="-128"/>
                <a:cs typeface="Trebuchet MS"/>
                <a:sym typeface="Trebuchet MS"/>
              </a:rPr>
              <a:t>支援</a:t>
            </a:r>
            <a:r>
              <a:rPr lang="en-US" sz="2600" dirty="0" err="1">
                <a:latin typeface="メイリオ" panose="020B0604030504040204" pitchFamily="50" charset="-128"/>
                <a:ea typeface="メイリオ" panose="020B0604030504040204" pitchFamily="50" charset="-128"/>
                <a:cs typeface="Trebuchet MS"/>
                <a:sym typeface="Trebuchet MS"/>
              </a:rPr>
              <a:t>ニーズにミスマッチが起こっている。また、育成会時代から引き継いだ施設の老朽化</a:t>
            </a:r>
            <a:endParaRPr lang="en-US" sz="2600" dirty="0">
              <a:latin typeface="メイリオ" panose="020B0604030504040204" pitchFamily="50" charset="-128"/>
              <a:ea typeface="メイリオ" panose="020B0604030504040204" pitchFamily="50" charset="-128"/>
              <a:cs typeface="Trebuchet MS"/>
              <a:sym typeface="Trebuchet MS"/>
            </a:endParaRPr>
          </a:p>
          <a:p>
            <a:pPr algn="l">
              <a:lnSpc>
                <a:spcPts val="2999"/>
              </a:lnSpc>
            </a:pPr>
            <a:r>
              <a:rPr lang="ja-JP" altLang="en-US" sz="2600" dirty="0">
                <a:latin typeface="メイリオ" panose="020B0604030504040204" pitchFamily="50" charset="-128"/>
                <a:ea typeface="メイリオ" panose="020B0604030504040204" pitchFamily="50" charset="-128"/>
                <a:cs typeface="Trebuchet MS"/>
                <a:sym typeface="Trebuchet MS"/>
              </a:rPr>
              <a:t>　</a:t>
            </a:r>
            <a:r>
              <a:rPr lang="en-US" sz="2600" dirty="0" err="1">
                <a:latin typeface="メイリオ" panose="020B0604030504040204" pitchFamily="50" charset="-128"/>
                <a:ea typeface="メイリオ" panose="020B0604030504040204" pitchFamily="50" charset="-128"/>
                <a:cs typeface="Trebuchet MS"/>
                <a:sym typeface="Trebuchet MS"/>
              </a:rPr>
              <a:t>も共通の課題となっているため、今後の事業所の種別やサービス内容等も含めて、ご利用者のニーズに適</a:t>
            </a:r>
            <a:endParaRPr lang="en-US" sz="2600" dirty="0">
              <a:latin typeface="メイリオ" panose="020B0604030504040204" pitchFamily="50" charset="-128"/>
              <a:ea typeface="メイリオ" panose="020B0604030504040204" pitchFamily="50" charset="-128"/>
              <a:cs typeface="Trebuchet MS"/>
              <a:sym typeface="Trebuchet MS"/>
            </a:endParaRPr>
          </a:p>
          <a:p>
            <a:pPr algn="l">
              <a:lnSpc>
                <a:spcPts val="2999"/>
              </a:lnSpc>
            </a:pPr>
            <a:r>
              <a:rPr lang="ja-JP" altLang="en-US" sz="2600" dirty="0">
                <a:latin typeface="メイリオ" panose="020B0604030504040204" pitchFamily="50" charset="-128"/>
                <a:ea typeface="メイリオ" panose="020B0604030504040204" pitchFamily="50" charset="-128"/>
                <a:cs typeface="Trebuchet MS"/>
                <a:sym typeface="Trebuchet MS"/>
              </a:rPr>
              <a:t>　</a:t>
            </a:r>
            <a:r>
              <a:rPr lang="en-US" sz="2600" dirty="0" err="1">
                <a:latin typeface="メイリオ" panose="020B0604030504040204" pitchFamily="50" charset="-128"/>
                <a:ea typeface="メイリオ" panose="020B0604030504040204" pitchFamily="50" charset="-128"/>
                <a:cs typeface="Trebuchet MS"/>
                <a:sym typeface="Trebuchet MS"/>
              </a:rPr>
              <a:t>した運営の在り方を検討していく</a:t>
            </a:r>
            <a:r>
              <a:rPr lang="en-US" sz="2600" dirty="0">
                <a:latin typeface="メイリオ" panose="020B0604030504040204" pitchFamily="50" charset="-128"/>
                <a:ea typeface="メイリオ" panose="020B0604030504040204" pitchFamily="50" charset="-128"/>
                <a:cs typeface="Trebuchet MS"/>
                <a:sym typeface="Trebuchet MS"/>
              </a:rPr>
              <a:t>。</a:t>
            </a:r>
          </a:p>
          <a:p>
            <a:pPr algn="l">
              <a:lnSpc>
                <a:spcPts val="2699"/>
              </a:lnSpc>
            </a:pPr>
            <a:endParaRPr lang="en-US" sz="2600" dirty="0">
              <a:latin typeface="メイリオ" panose="020B0604030504040204" pitchFamily="50" charset="-128"/>
              <a:ea typeface="メイリオ" panose="020B0604030504040204" pitchFamily="50" charset="-128"/>
              <a:cs typeface="Trebuchet MS"/>
              <a:sym typeface="Trebuchet MS"/>
            </a:endParaRPr>
          </a:p>
          <a:p>
            <a:pPr algn="l">
              <a:lnSpc>
                <a:spcPts val="2699"/>
              </a:lnSpc>
            </a:pPr>
            <a:r>
              <a:rPr lang="en-US" sz="2600" dirty="0">
                <a:latin typeface="メイリオ" panose="020B0604030504040204" pitchFamily="50" charset="-128"/>
                <a:ea typeface="メイリオ" panose="020B0604030504040204" pitchFamily="50" charset="-128"/>
                <a:cs typeface="Arimo"/>
                <a:sym typeface="Arimo"/>
              </a:rPr>
              <a:t>・</a:t>
            </a:r>
            <a:r>
              <a:rPr lang="en-US" sz="2600" b="1" dirty="0" err="1">
                <a:latin typeface="メイリオ" panose="020B0604030504040204" pitchFamily="50" charset="-128"/>
                <a:ea typeface="メイリオ" panose="020B0604030504040204" pitchFamily="50" charset="-128"/>
                <a:cs typeface="Arimo"/>
                <a:sym typeface="Arimo"/>
              </a:rPr>
              <a:t>就労支援を語れる人材の育成</a:t>
            </a:r>
            <a:endParaRPr lang="en-US" sz="2600" b="1" dirty="0">
              <a:latin typeface="メイリオ" panose="020B0604030504040204" pitchFamily="50" charset="-128"/>
              <a:ea typeface="メイリオ" panose="020B0604030504040204" pitchFamily="50" charset="-128"/>
              <a:cs typeface="Arimo"/>
              <a:sym typeface="Arimo"/>
            </a:endParaRPr>
          </a:p>
          <a:p>
            <a:pPr algn="l">
              <a:lnSpc>
                <a:spcPts val="2699"/>
              </a:lnSpc>
            </a:pPr>
            <a:r>
              <a:rPr lang="ja-JP" altLang="en-US" sz="2600" b="1" dirty="0">
                <a:latin typeface="メイリオ" panose="020B0604030504040204" pitchFamily="50" charset="-128"/>
                <a:ea typeface="メイリオ" panose="020B0604030504040204" pitchFamily="50" charset="-128"/>
                <a:cs typeface="Arimo"/>
                <a:sym typeface="Arimo"/>
              </a:rPr>
              <a:t>　</a:t>
            </a:r>
            <a:r>
              <a:rPr lang="en-US" sz="2600" dirty="0" err="1">
                <a:latin typeface="メイリオ" panose="020B0604030504040204" pitchFamily="50" charset="-128"/>
                <a:ea typeface="メイリオ" panose="020B0604030504040204" pitchFamily="50" charset="-128"/>
                <a:cs typeface="Arimo"/>
                <a:sym typeface="Arimo"/>
              </a:rPr>
              <a:t>就労支援事業所の役割</a:t>
            </a:r>
            <a:r>
              <a:rPr lang="ja-JP" altLang="en-US" sz="2600" dirty="0">
                <a:latin typeface="メイリオ" panose="020B0604030504040204" pitchFamily="50" charset="-128"/>
                <a:ea typeface="メイリオ" panose="020B0604030504040204" pitchFamily="50" charset="-128"/>
                <a:cs typeface="Arimo"/>
                <a:sym typeface="Arimo"/>
              </a:rPr>
              <a:t>理解</a:t>
            </a:r>
            <a:r>
              <a:rPr lang="en-US" sz="2600" dirty="0">
                <a:latin typeface="メイリオ" panose="020B0604030504040204" pitchFamily="50" charset="-128"/>
                <a:ea typeface="メイリオ" panose="020B0604030504040204" pitchFamily="50" charset="-128"/>
                <a:cs typeface="Arimo"/>
                <a:sym typeface="Arimo"/>
              </a:rPr>
              <a:t>・</a:t>
            </a:r>
            <a:r>
              <a:rPr lang="en-US" sz="2600" dirty="0" err="1">
                <a:latin typeface="メイリオ" panose="020B0604030504040204" pitchFamily="50" charset="-128"/>
                <a:ea typeface="メイリオ" panose="020B0604030504040204" pitchFamily="50" charset="-128"/>
                <a:cs typeface="Arimo"/>
                <a:sym typeface="Arimo"/>
              </a:rPr>
              <a:t>体験・話し合う機会を設け、自身が</a:t>
            </a:r>
            <a:r>
              <a:rPr lang="ja-JP" altLang="en-US" sz="2600" dirty="0">
                <a:latin typeface="メイリオ" panose="020B0604030504040204" pitchFamily="50" charset="-128"/>
                <a:ea typeface="メイリオ" panose="020B0604030504040204" pitchFamily="50" charset="-128"/>
                <a:cs typeface="Arimo"/>
                <a:sym typeface="Arimo"/>
              </a:rPr>
              <a:t>行っている</a:t>
            </a:r>
            <a:r>
              <a:rPr lang="en-US" sz="2600" dirty="0" err="1">
                <a:latin typeface="メイリオ" panose="020B0604030504040204" pitchFamily="50" charset="-128"/>
                <a:ea typeface="メイリオ" panose="020B0604030504040204" pitchFamily="50" charset="-128"/>
                <a:cs typeface="Arimo"/>
                <a:sym typeface="Arimo"/>
              </a:rPr>
              <a:t>支援の意義</a:t>
            </a:r>
            <a:r>
              <a:rPr lang="ja-JP" altLang="en-US" sz="2600" dirty="0">
                <a:latin typeface="メイリオ" panose="020B0604030504040204" pitchFamily="50" charset="-128"/>
                <a:ea typeface="メイリオ" panose="020B0604030504040204" pitchFamily="50" charset="-128"/>
                <a:cs typeface="Arimo"/>
                <a:sym typeface="Arimo"/>
              </a:rPr>
              <a:t>・目的</a:t>
            </a:r>
            <a:r>
              <a:rPr lang="en-US" sz="2600" dirty="0" err="1">
                <a:latin typeface="メイリオ" panose="020B0604030504040204" pitchFamily="50" charset="-128"/>
                <a:ea typeface="メイリオ" panose="020B0604030504040204" pitchFamily="50" charset="-128"/>
                <a:cs typeface="Arimo"/>
                <a:sym typeface="Arimo"/>
              </a:rPr>
              <a:t>を深めてい</a:t>
            </a:r>
            <a:endParaRPr lang="en-US" sz="2600" dirty="0">
              <a:latin typeface="メイリオ" panose="020B0604030504040204" pitchFamily="50" charset="-128"/>
              <a:ea typeface="メイリオ" panose="020B0604030504040204" pitchFamily="50" charset="-128"/>
              <a:cs typeface="Arimo"/>
              <a:sym typeface="Arimo"/>
            </a:endParaRPr>
          </a:p>
          <a:p>
            <a:pPr algn="l">
              <a:lnSpc>
                <a:spcPts val="2699"/>
              </a:lnSpc>
            </a:pPr>
            <a:r>
              <a:rPr lang="ja-JP" altLang="en-US" sz="2600" dirty="0">
                <a:latin typeface="メイリオ" panose="020B0604030504040204" pitchFamily="50" charset="-128"/>
                <a:ea typeface="メイリオ" panose="020B0604030504040204" pitchFamily="50" charset="-128"/>
                <a:cs typeface="Arimo"/>
                <a:sym typeface="Arimo"/>
              </a:rPr>
              <a:t>　</a:t>
            </a:r>
            <a:r>
              <a:rPr lang="en-US" sz="2600" dirty="0" err="1">
                <a:latin typeface="メイリオ" panose="020B0604030504040204" pitchFamily="50" charset="-128"/>
                <a:ea typeface="メイリオ" panose="020B0604030504040204" pitchFamily="50" charset="-128"/>
                <a:cs typeface="Arimo"/>
                <a:sym typeface="Arimo"/>
              </a:rPr>
              <a:t>く。また、就労アセスメント、職業準備性、キャリア形成・定着支援等の専門知識の習得に関する内部研</a:t>
            </a:r>
            <a:endParaRPr lang="en-US" sz="2600" dirty="0">
              <a:latin typeface="メイリオ" panose="020B0604030504040204" pitchFamily="50" charset="-128"/>
              <a:ea typeface="メイリオ" panose="020B0604030504040204" pitchFamily="50" charset="-128"/>
              <a:cs typeface="Arimo"/>
              <a:sym typeface="Arimo"/>
            </a:endParaRPr>
          </a:p>
          <a:p>
            <a:pPr algn="l">
              <a:lnSpc>
                <a:spcPts val="2699"/>
              </a:lnSpc>
            </a:pPr>
            <a:r>
              <a:rPr lang="ja-JP" altLang="en-US" sz="2600" dirty="0">
                <a:latin typeface="メイリオ" panose="020B0604030504040204" pitchFamily="50" charset="-128"/>
                <a:ea typeface="メイリオ" panose="020B0604030504040204" pitchFamily="50" charset="-128"/>
                <a:cs typeface="Arimo"/>
                <a:sym typeface="Arimo"/>
              </a:rPr>
              <a:t>　</a:t>
            </a:r>
            <a:r>
              <a:rPr lang="en-US" sz="2600" dirty="0">
                <a:latin typeface="メイリオ" panose="020B0604030504040204" pitchFamily="50" charset="-128"/>
                <a:ea typeface="メイリオ" panose="020B0604030504040204" pitchFamily="50" charset="-128"/>
                <a:cs typeface="Arimo"/>
                <a:sym typeface="Arimo"/>
              </a:rPr>
              <a:t>修</a:t>
            </a:r>
            <a:r>
              <a:rPr lang="ja-JP" altLang="en-US" sz="2600" dirty="0">
                <a:latin typeface="メイリオ" panose="020B0604030504040204" pitchFamily="50" charset="-128"/>
                <a:ea typeface="メイリオ" panose="020B0604030504040204" pitchFamily="50" charset="-128"/>
                <a:cs typeface="Arimo"/>
                <a:sym typeface="Arimo"/>
              </a:rPr>
              <a:t>や</a:t>
            </a:r>
            <a:r>
              <a:rPr lang="en-US" sz="2600" dirty="0" err="1">
                <a:latin typeface="メイリオ" panose="020B0604030504040204" pitchFamily="50" charset="-128"/>
                <a:ea typeface="メイリオ" panose="020B0604030504040204" pitchFamily="50" charset="-128"/>
                <a:cs typeface="Arimo"/>
                <a:sym typeface="Arimo"/>
              </a:rPr>
              <a:t>先進地視察など</a:t>
            </a:r>
            <a:r>
              <a:rPr lang="ja-JP" altLang="en-US" sz="2600" dirty="0">
                <a:latin typeface="メイリオ" panose="020B0604030504040204" pitchFamily="50" charset="-128"/>
                <a:ea typeface="メイリオ" panose="020B0604030504040204" pitchFamily="50" charset="-128"/>
                <a:cs typeface="Arimo"/>
                <a:sym typeface="Arimo"/>
              </a:rPr>
              <a:t>を実施する</a:t>
            </a:r>
            <a:r>
              <a:rPr lang="en-US" sz="2600" dirty="0">
                <a:latin typeface="メイリオ" panose="020B0604030504040204" pitchFamily="50" charset="-128"/>
                <a:ea typeface="メイリオ" panose="020B0604030504040204" pitchFamily="50" charset="-128"/>
                <a:cs typeface="Arimo"/>
                <a:sym typeface="Arimo"/>
              </a:rPr>
              <a:t>。</a:t>
            </a:r>
          </a:p>
          <a:p>
            <a:pPr algn="l">
              <a:lnSpc>
                <a:spcPts val="2699"/>
              </a:lnSpc>
            </a:pPr>
            <a:endParaRPr lang="en-US" sz="2600" dirty="0">
              <a:latin typeface="メイリオ" panose="020B0604030504040204" pitchFamily="50" charset="-128"/>
              <a:ea typeface="メイリオ" panose="020B0604030504040204" pitchFamily="50" charset="-128"/>
              <a:cs typeface="Arimo"/>
              <a:sym typeface="Arimo"/>
            </a:endParaRPr>
          </a:p>
          <a:p>
            <a:pPr algn="l">
              <a:lnSpc>
                <a:spcPts val="2699"/>
              </a:lnSpc>
            </a:pPr>
            <a:r>
              <a:rPr lang="en-US" sz="2600" dirty="0">
                <a:latin typeface="メイリオ" panose="020B0604030504040204" pitchFamily="50" charset="-128"/>
                <a:ea typeface="メイリオ" panose="020B0604030504040204" pitchFamily="50" charset="-128"/>
                <a:cs typeface="Arimo"/>
                <a:sym typeface="Arimo"/>
              </a:rPr>
              <a:t>・</a:t>
            </a:r>
            <a:r>
              <a:rPr lang="en-US" sz="2600" b="1" dirty="0" err="1">
                <a:latin typeface="メイリオ" panose="020B0604030504040204" pitchFamily="50" charset="-128"/>
                <a:ea typeface="メイリオ" panose="020B0604030504040204" pitchFamily="50" charset="-128"/>
                <a:cs typeface="Arimo"/>
                <a:sym typeface="Arimo"/>
              </a:rPr>
              <a:t>就労実績と専門性を</a:t>
            </a:r>
            <a:r>
              <a:rPr lang="ja-JP" altLang="en-US" sz="2600" b="1" dirty="0">
                <a:latin typeface="メイリオ" panose="020B0604030504040204" pitchFamily="50" charset="-128"/>
                <a:ea typeface="メイリオ" panose="020B0604030504040204" pitchFamily="50" charset="-128"/>
                <a:cs typeface="Arimo"/>
                <a:sym typeface="Arimo"/>
              </a:rPr>
              <a:t>活かしこれからも利用者に</a:t>
            </a:r>
            <a:r>
              <a:rPr lang="en-US" sz="2600" b="1" dirty="0" err="1">
                <a:latin typeface="メイリオ" panose="020B0604030504040204" pitchFamily="50" charset="-128"/>
                <a:ea typeface="メイリオ" panose="020B0604030504040204" pitchFamily="50" charset="-128"/>
                <a:cs typeface="Arimo"/>
                <a:sym typeface="Arimo"/>
              </a:rPr>
              <a:t>選ばれる事業所となるよう</a:t>
            </a:r>
            <a:r>
              <a:rPr lang="ja-JP" altLang="en-US" sz="2600" b="1" dirty="0">
                <a:latin typeface="メイリオ" panose="020B0604030504040204" pitchFamily="50" charset="-128"/>
                <a:ea typeface="メイリオ" panose="020B0604030504040204" pitchFamily="50" charset="-128"/>
                <a:cs typeface="Arimo"/>
                <a:sym typeface="Arimo"/>
              </a:rPr>
              <a:t>に長期</a:t>
            </a:r>
            <a:r>
              <a:rPr lang="en-US" sz="2600" b="1" dirty="0" err="1">
                <a:latin typeface="メイリオ" panose="020B0604030504040204" pitchFamily="50" charset="-128"/>
                <a:ea typeface="メイリオ" panose="020B0604030504040204" pitchFamily="50" charset="-128"/>
                <a:cs typeface="Arimo"/>
                <a:sym typeface="Arimo"/>
              </a:rPr>
              <a:t>計画的な視点で利用者確</a:t>
            </a:r>
            <a:endParaRPr lang="en-US" sz="2600" b="1" dirty="0">
              <a:latin typeface="メイリオ" panose="020B0604030504040204" pitchFamily="50" charset="-128"/>
              <a:ea typeface="メイリオ" panose="020B0604030504040204" pitchFamily="50" charset="-128"/>
              <a:cs typeface="Arimo"/>
              <a:sym typeface="Arimo"/>
            </a:endParaRPr>
          </a:p>
          <a:p>
            <a:pPr algn="l">
              <a:lnSpc>
                <a:spcPts val="2699"/>
              </a:lnSpc>
            </a:pPr>
            <a:r>
              <a:rPr lang="ja-JP" altLang="en-US" sz="2600" b="1" dirty="0">
                <a:latin typeface="メイリオ" panose="020B0604030504040204" pitchFamily="50" charset="-128"/>
                <a:ea typeface="メイリオ" panose="020B0604030504040204" pitchFamily="50" charset="-128"/>
                <a:cs typeface="Arimo"/>
                <a:sym typeface="Arimo"/>
              </a:rPr>
              <a:t>　</a:t>
            </a:r>
            <a:r>
              <a:rPr lang="en-US" sz="2600" b="1" dirty="0" err="1">
                <a:latin typeface="メイリオ" panose="020B0604030504040204" pitchFamily="50" charset="-128"/>
                <a:ea typeface="メイリオ" panose="020B0604030504040204" pitchFamily="50" charset="-128"/>
                <a:cs typeface="Arimo"/>
                <a:sym typeface="Arimo"/>
              </a:rPr>
              <a:t>保の取組みを行っていく</a:t>
            </a:r>
            <a:r>
              <a:rPr lang="en-US" sz="2600" b="1" dirty="0">
                <a:latin typeface="メイリオ" panose="020B0604030504040204" pitchFamily="50" charset="-128"/>
                <a:ea typeface="メイリオ" panose="020B0604030504040204" pitchFamily="50" charset="-128"/>
                <a:cs typeface="Arimo"/>
                <a:sym typeface="Arimo"/>
              </a:rPr>
              <a:t>。</a:t>
            </a:r>
          </a:p>
        </p:txBody>
      </p:sp>
      <p:grpSp>
        <p:nvGrpSpPr>
          <p:cNvPr id="4" name="Group 4"/>
          <p:cNvGrpSpPr/>
          <p:nvPr/>
        </p:nvGrpSpPr>
        <p:grpSpPr>
          <a:xfrm>
            <a:off x="1067473" y="657225"/>
            <a:ext cx="15961423" cy="1030554"/>
            <a:chOff x="0" y="0"/>
            <a:chExt cx="3090931" cy="199567"/>
          </a:xfrm>
        </p:grpSpPr>
        <p:sp>
          <p:nvSpPr>
            <p:cNvPr id="5" name="Freeform 5"/>
            <p:cNvSpPr/>
            <p:nvPr/>
          </p:nvSpPr>
          <p:spPr>
            <a:xfrm>
              <a:off x="0" y="0"/>
              <a:ext cx="3090931" cy="199567"/>
            </a:xfrm>
            <a:custGeom>
              <a:avLst/>
              <a:gdLst/>
              <a:ahLst/>
              <a:cxnLst/>
              <a:rect l="l" t="t" r="r" b="b"/>
              <a:pathLst>
                <a:path w="3090931" h="199567">
                  <a:moveTo>
                    <a:pt x="48504" y="0"/>
                  </a:moveTo>
                  <a:lnTo>
                    <a:pt x="3042427" y="0"/>
                  </a:lnTo>
                  <a:cubicBezTo>
                    <a:pt x="3055291" y="0"/>
                    <a:pt x="3067628" y="5110"/>
                    <a:pt x="3076724" y="14206"/>
                  </a:cubicBezTo>
                  <a:cubicBezTo>
                    <a:pt x="3085821" y="23303"/>
                    <a:pt x="3090931" y="35640"/>
                    <a:pt x="3090931" y="48504"/>
                  </a:cubicBezTo>
                  <a:lnTo>
                    <a:pt x="3090931" y="151063"/>
                  </a:lnTo>
                  <a:cubicBezTo>
                    <a:pt x="3090931" y="163927"/>
                    <a:pt x="3085821" y="176264"/>
                    <a:pt x="3076724" y="185360"/>
                  </a:cubicBezTo>
                  <a:cubicBezTo>
                    <a:pt x="3067628" y="194457"/>
                    <a:pt x="3055291" y="199567"/>
                    <a:pt x="3042427" y="199567"/>
                  </a:cubicBezTo>
                  <a:lnTo>
                    <a:pt x="48504" y="199567"/>
                  </a:lnTo>
                  <a:cubicBezTo>
                    <a:pt x="35640" y="199567"/>
                    <a:pt x="23303" y="194457"/>
                    <a:pt x="14206" y="185360"/>
                  </a:cubicBezTo>
                  <a:cubicBezTo>
                    <a:pt x="5110" y="176264"/>
                    <a:pt x="0" y="163927"/>
                    <a:pt x="0" y="151063"/>
                  </a:cubicBezTo>
                  <a:lnTo>
                    <a:pt x="0" y="48504"/>
                  </a:lnTo>
                  <a:cubicBezTo>
                    <a:pt x="0" y="35640"/>
                    <a:pt x="5110" y="23303"/>
                    <a:pt x="14206" y="14206"/>
                  </a:cubicBezTo>
                  <a:cubicBezTo>
                    <a:pt x="23303" y="5110"/>
                    <a:pt x="35640" y="0"/>
                    <a:pt x="48504" y="0"/>
                  </a:cubicBezTo>
                  <a:close/>
                </a:path>
              </a:pathLst>
            </a:custGeom>
            <a:solidFill>
              <a:srgbClr val="FDDC67"/>
            </a:solidFill>
            <a:ln cap="rnd">
              <a:noFill/>
              <a:prstDash val="solid"/>
              <a:round/>
            </a:ln>
          </p:spPr>
        </p:sp>
        <p:sp>
          <p:nvSpPr>
            <p:cNvPr id="6" name="TextBox 6"/>
            <p:cNvSpPr txBox="1"/>
            <p:nvPr/>
          </p:nvSpPr>
          <p:spPr>
            <a:xfrm>
              <a:off x="0" y="-219075"/>
              <a:ext cx="3090931" cy="41864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7" name="TextBox 7"/>
          <p:cNvSpPr txBox="1"/>
          <p:nvPr/>
        </p:nvSpPr>
        <p:spPr>
          <a:xfrm>
            <a:off x="2909009" y="920899"/>
            <a:ext cx="8094923" cy="641201"/>
          </a:xfrm>
          <a:prstGeom prst="rect">
            <a:avLst/>
          </a:prstGeom>
        </p:spPr>
        <p:txBody>
          <a:bodyPr lIns="0" tIns="0" rIns="0" bIns="0" rtlCol="0" anchor="t">
            <a:spAutoFit/>
          </a:bodyPr>
          <a:lstStyle/>
          <a:p>
            <a:pPr algn="l">
              <a:lnSpc>
                <a:spcPts val="5039"/>
              </a:lnSpc>
              <a:spcBef>
                <a:spcPct val="0"/>
              </a:spcBef>
            </a:pPr>
            <a:r>
              <a:rPr lang="en-US" sz="3599" b="1" dirty="0" err="1">
                <a:solidFill>
                  <a:srgbClr val="1C1C1C"/>
                </a:solidFill>
                <a:latin typeface="メイリオ" panose="020B0604030504040204" pitchFamily="50" charset="-128"/>
                <a:ea typeface="メイリオ" panose="020B0604030504040204" pitchFamily="50" charset="-128"/>
                <a:cs typeface="Source Han Sans JP Bold"/>
                <a:sym typeface="Source Han Sans JP Bold"/>
              </a:rPr>
              <a:t>事業</a:t>
            </a:r>
            <a:endParaRPr lang="en-US" sz="3599" b="1" dirty="0">
              <a:solidFill>
                <a:srgbClr val="1C1C1C"/>
              </a:solidFill>
              <a:latin typeface="メイリオ" panose="020B0604030504040204" pitchFamily="50" charset="-128"/>
              <a:ea typeface="メイリオ" panose="020B0604030504040204" pitchFamily="50" charset="-128"/>
              <a:cs typeface="Source Han Sans JP Bold"/>
              <a:sym typeface="Source Han Sans JP Bold"/>
            </a:endParaRPr>
          </a:p>
        </p:txBody>
      </p:sp>
      <p:sp>
        <p:nvSpPr>
          <p:cNvPr id="8" name="TextBox 8"/>
          <p:cNvSpPr txBox="1"/>
          <p:nvPr/>
        </p:nvSpPr>
        <p:spPr>
          <a:xfrm>
            <a:off x="1583528" y="533169"/>
            <a:ext cx="1186121" cy="1018869"/>
          </a:xfrm>
          <a:prstGeom prst="rect">
            <a:avLst/>
          </a:prstGeom>
        </p:spPr>
        <p:txBody>
          <a:bodyPr lIns="0" tIns="0" rIns="0" bIns="0" rtlCol="0" anchor="t">
            <a:spAutoFit/>
          </a:bodyPr>
          <a:lstStyle/>
          <a:p>
            <a:pPr marL="0" lvl="0" indent="0" algn="l">
              <a:lnSpc>
                <a:spcPts val="9361"/>
              </a:lnSpc>
              <a:spcBef>
                <a:spcPct val="0"/>
              </a:spcBef>
            </a:pPr>
            <a:r>
              <a:rPr lang="en-US" sz="5115" b="1" u="none" strike="noStrike" spc="102" dirty="0">
                <a:solidFill>
                  <a:srgbClr val="1C1C1C"/>
                </a:solidFill>
                <a:latin typeface="Futura Ultra-Bold"/>
                <a:ea typeface="Futura Ultra-Bold"/>
                <a:cs typeface="Futura Ultra-Bold"/>
                <a:sym typeface="Futura Ultra-Bold"/>
              </a:rPr>
              <a:t>1.</a:t>
            </a:r>
          </a:p>
        </p:txBody>
      </p:sp>
      <p:sp>
        <p:nvSpPr>
          <p:cNvPr id="2" name="TextBox 2"/>
          <p:cNvSpPr txBox="1"/>
          <p:nvPr/>
        </p:nvSpPr>
        <p:spPr>
          <a:xfrm>
            <a:off x="4800600" y="800100"/>
            <a:ext cx="5257800" cy="636713"/>
          </a:xfrm>
          <a:prstGeom prst="rect">
            <a:avLst/>
          </a:prstGeom>
        </p:spPr>
        <p:txBody>
          <a:bodyPr wrap="square" lIns="0" tIns="0" rIns="0" bIns="0" rtlCol="0" anchor="t">
            <a:spAutoFit/>
          </a:bodyPr>
          <a:lstStyle/>
          <a:p>
            <a:pPr algn="l">
              <a:lnSpc>
                <a:spcPts val="5525"/>
              </a:lnSpc>
              <a:spcBef>
                <a:spcPct val="0"/>
              </a:spcBef>
            </a:pPr>
            <a:r>
              <a:rPr lang="en-US" sz="2800"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働く・お</a:t>
            </a:r>
            <a:r>
              <a:rPr lang="ja-JP" altLang="en-US" sz="2800" dirty="0">
                <a:solidFill>
                  <a:srgbClr val="1C1C1C"/>
                </a:solidFill>
                <a:latin typeface="メイリオ" panose="020B0604030504040204" pitchFamily="50" charset="-128"/>
                <a:ea typeface="メイリオ" panose="020B0604030504040204" pitchFamily="50" charset="-128"/>
                <a:cs typeface="Source Han Sans JP"/>
                <a:sym typeface="Source Han Sans JP"/>
              </a:rPr>
              <a:t>しごと</a:t>
            </a:r>
            <a:r>
              <a:rPr lang="en-US" sz="2800"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r>
              <a:rPr lang="en-US" sz="2800" dirty="0" err="1">
                <a:solidFill>
                  <a:srgbClr val="1C1C1C"/>
                </a:solidFill>
                <a:latin typeface="メイリオ" panose="020B0604030504040204" pitchFamily="50" charset="-128"/>
                <a:ea typeface="メイリオ" panose="020B0604030504040204" pitchFamily="50" charset="-128"/>
                <a:cs typeface="Source Han Sans JP"/>
                <a:sym typeface="Source Han Sans JP"/>
              </a:rPr>
              <a:t>就労事業</a:t>
            </a:r>
            <a:r>
              <a:rPr lang="en-US" sz="2800" dirty="0">
                <a:solidFill>
                  <a:srgbClr val="1C1C1C"/>
                </a:solidFill>
                <a:latin typeface="メイリオ" panose="020B0604030504040204" pitchFamily="50" charset="-128"/>
                <a:ea typeface="メイリオ" panose="020B0604030504040204" pitchFamily="50" charset="-128"/>
                <a:cs typeface="Source Han Sans JP"/>
                <a:sym typeface="Source Han Sans JP"/>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1201</Words>
  <Application>Microsoft Office PowerPoint</Application>
  <PresentationFormat>ユーザー設定</PresentationFormat>
  <Paragraphs>190</Paragraphs>
  <Slides>13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Arial</vt:lpstr>
      <vt:lpstr>Calibri</vt:lpstr>
      <vt:lpstr>Futura Ultra-Bold</vt:lpstr>
      <vt:lpstr>游ゴシック</vt:lpstr>
      <vt:lpstr>メイリオ</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第２期　アクションプラン</dc:title>
  <dc:creator>横山有希</dc:creator>
  <cp:lastModifiedBy>横山有希</cp:lastModifiedBy>
  <cp:revision>21</cp:revision>
  <cp:lastPrinted>2025-03-14T08:43:05Z</cp:lastPrinted>
  <dcterms:created xsi:type="dcterms:W3CDTF">2006-08-16T00:00:00Z</dcterms:created>
  <dcterms:modified xsi:type="dcterms:W3CDTF">2025-04-03T05:02:25Z</dcterms:modified>
  <dc:identifier>DAGY8fkzLdE</dc:identifier>
</cp:coreProperties>
</file>